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59" r:id="rId3"/>
    <p:sldId id="298" r:id="rId4"/>
    <p:sldId id="301" r:id="rId5"/>
    <p:sldId id="300" r:id="rId6"/>
    <p:sldId id="312" r:id="rId7"/>
    <p:sldId id="313" r:id="rId8"/>
    <p:sldId id="305" r:id="rId9"/>
    <p:sldId id="299" r:id="rId10"/>
    <p:sldId id="308" r:id="rId11"/>
    <p:sldId id="319" r:id="rId12"/>
    <p:sldId id="314" r:id="rId13"/>
    <p:sldId id="315" r:id="rId14"/>
    <p:sldId id="316" r:id="rId15"/>
    <p:sldId id="317" r:id="rId16"/>
    <p:sldId id="318" r:id="rId17"/>
    <p:sldId id="260" r:id="rId18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맑은 고딕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맑은 고딕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78">
          <p15:clr>
            <a:srgbClr val="A4A3A4"/>
          </p15:clr>
        </p15:guide>
        <p15:guide id="4" pos="302">
          <p15:clr>
            <a:srgbClr val="A4A3A4"/>
          </p15:clr>
        </p15:guide>
        <p15:guide id="5" pos="438">
          <p15:clr>
            <a:srgbClr val="A4A3A4"/>
          </p15:clr>
        </p15:guide>
        <p15:guide id="6" pos="72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463"/>
    <a:srgbClr val="91BA5B"/>
    <a:srgbClr val="D9D9D9"/>
    <a:srgbClr val="EAEAEA"/>
    <a:srgbClr val="FE0000"/>
    <a:srgbClr val="FF8A00"/>
    <a:srgbClr val="2D6894"/>
    <a:srgbClr val="5F5E6C"/>
    <a:srgbClr val="49A49F"/>
    <a:srgbClr val="428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1" autoAdjust="0"/>
    <p:restoredTop sz="83333" autoAdjust="0"/>
  </p:normalViewPr>
  <p:slideViewPr>
    <p:cSldViewPr snapToGrid="0">
      <p:cViewPr varScale="1">
        <p:scale>
          <a:sx n="67" d="100"/>
          <a:sy n="67" d="100"/>
        </p:scale>
        <p:origin x="192" y="720"/>
      </p:cViewPr>
      <p:guideLst>
        <p:guide orient="horz" pos="2160"/>
        <p:guide pos="3840"/>
        <p:guide pos="7378"/>
        <p:guide pos="302"/>
        <p:guide pos="43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BA456-1E38-46C5-BA31-E1A10217B88A}" type="datetimeFigureOut">
              <a:rPr lang="zh-TW" altLang="en-US" smtClean="0"/>
              <a:t>2018/5/23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F5204-ED68-4674-96A2-9116DD70391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53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3%8D%E4%BD%9C%E7%B3%BB%E7%BB%9F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.wikipedia.org/wiki/%E8%BF%9B%E7%A8%8B" TargetMode="External"/><Relationship Id="rId4" Type="http://schemas.openxmlformats.org/officeDocument/2006/relationships/hyperlink" Target="https://zh.wikipedia.org/wiki/%E8%B0%83%E5%BA%A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Tree ensemble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563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only thing that 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does is a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using </a:t>
            </a:r>
            <a:r>
              <a:rPr lang="en-US" altLang="zh-TW" dirty="0"/>
              <a:t>TARGET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vector to build its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think about the meaning of a regression applied to our data, the numbers we get are probabilities that a datum will be classified as </a:t>
            </a:r>
            <a:r>
              <a:rPr lang="en-US" altLang="zh-TW" dirty="0"/>
              <a:t>1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Therefore, we will set the rule that if this probability for a specific datum is </a:t>
            </a:r>
            <a:r>
              <a:rPr lang="en-US" altLang="zh-TW" dirty="0"/>
              <a:t>&gt; 0.5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then the observation is classified as </a:t>
            </a:r>
            <a:r>
              <a:rPr lang="en-US" altLang="zh-TW" dirty="0"/>
              <a:t>1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 </a:t>
            </a:r>
            <a:r>
              <a:rPr lang="en-US" altLang="zh-TW" dirty="0"/>
              <a:t>0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otherwise).</a:t>
            </a:r>
          </a:p>
          <a:p>
            <a:r>
              <a:rPr lang="en-US" altLang="zh-TW" dirty="0"/>
              <a:t># The most important thing to remember is that to do a classification, you </a:t>
            </a:r>
          </a:p>
          <a:p>
            <a:r>
              <a:rPr lang="en-US" altLang="zh-TW" dirty="0"/>
              <a:t># just do a regression to the label and then apply a threshold.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856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special feature of </a:t>
            </a:r>
            <a:r>
              <a:rPr lang="en-US" altLang="zh-TW" dirty="0" err="1">
                <a:effectLst/>
              </a:rPr>
              <a:t>xgb.train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capacity to follow the progress of the learning after each round. Because of the way boosting works, there is a time when having too many rounds lead to an overfitting. You can see this feature as a cousin of cross-validation method. The following techniques will help you to avoid overfitting or optimizing the learning time in stopping it as soon as possible.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過適問題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(Overfitting)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，所謂過適問題就是當模型在訓練資料集上的誤差低，但是在驗證資料集上的誤差非常高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不同訓練方式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不同演算法 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 /</a:t>
            </a:r>
            <a:r>
              <a:rPr lang="en-US" altLang="zh-TW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linear algorithm </a:t>
            </a:r>
          </a:p>
          <a:p>
            <a:r>
              <a:rPr lang="zh-TW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不同資料格式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gb.Dmatrix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內建資料格式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53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OBJECTIVE: It supports various objective functions, including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altLang="zh-TW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ranking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package is made to be extendible, so that users are also allowed to define their own objective functions easily.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nrounds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the number of decision trees in the final model</a:t>
            </a:r>
          </a:p>
          <a:p>
            <a:r>
              <a:rPr lang="en-US" altLang="zh-TW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computed at each round the same average error metric than seen above (we set </a:t>
            </a:r>
            <a:r>
              <a:rPr lang="en-US" altLang="zh-TW" dirty="0" err="1"/>
              <a:t>nrounds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2, that is why we have two lines)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執行緒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（英語：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作業系統"/>
              </a:rPr>
              <a:t>作業系統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能夠進行運算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排程"/>
              </a:rPr>
              <a:t>排程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的最小單位。它被包含在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行程"/>
              </a:rPr>
              <a:t>行程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之中，是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行程"/>
              </a:rPr>
              <a:t>行程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中的實際運作單位。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F5204-ED68-4674-96A2-9116DD70391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31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499574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0"/>
          </p:nvPr>
        </p:nvSpPr>
        <p:spPr>
          <a:xfrm>
            <a:off x="6490448" y="1237128"/>
            <a:ext cx="5519362" cy="178398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16" name="內容版面配置區 2"/>
          <p:cNvSpPr>
            <a:spLocks noGrp="1"/>
          </p:cNvSpPr>
          <p:nvPr>
            <p:ph idx="11"/>
          </p:nvPr>
        </p:nvSpPr>
        <p:spPr>
          <a:xfrm>
            <a:off x="6490448" y="4085005"/>
            <a:ext cx="5519362" cy="178398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4951914" y="4415902"/>
            <a:ext cx="6852907" cy="5341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4995746" y="457994"/>
            <a:ext cx="6809076" cy="53419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內容版面配置區 2"/>
          <p:cNvSpPr>
            <a:spLocks noGrp="1"/>
          </p:cNvSpPr>
          <p:nvPr>
            <p:ph idx="12" hasCustomPrompt="1"/>
          </p:nvPr>
        </p:nvSpPr>
        <p:spPr>
          <a:xfrm>
            <a:off x="5087378" y="517057"/>
            <a:ext cx="2711916" cy="47513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標題</a:t>
            </a:r>
          </a:p>
        </p:txBody>
      </p:sp>
      <p:sp>
        <p:nvSpPr>
          <p:cNvPr id="22" name="內容版面配置區 2"/>
          <p:cNvSpPr>
            <a:spLocks noGrp="1"/>
          </p:cNvSpPr>
          <p:nvPr>
            <p:ph idx="13" hasCustomPrompt="1"/>
          </p:nvPr>
        </p:nvSpPr>
        <p:spPr>
          <a:xfrm>
            <a:off x="5087378" y="3411071"/>
            <a:ext cx="2711916" cy="47513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239524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4" r:id="rId5"/>
    <p:sldLayoutId id="2147483659" r:id="rId6"/>
    <p:sldLayoutId id="2147483660" r:id="rId7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  <a:cs typeface="맑은 고딕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맑은 고딕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맑은 고딕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맑은 고딕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gmmmt4r.github.io/106-2_R_b04303117/project2/kaggle_group6_01copy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kaggle.com/c/titanic/data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95313" y="4005263"/>
            <a:ext cx="6380162" cy="498475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68325" y="2869096"/>
            <a:ext cx="7900988" cy="68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5400" b="1" dirty="0" err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5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5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5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8195" name="Rectangle 3"/>
          <p:cNvSpPr txBox="1">
            <a:spLocks noChangeArrowheads="1"/>
          </p:cNvSpPr>
          <p:nvPr/>
        </p:nvSpPr>
        <p:spPr bwMode="auto">
          <a:xfrm>
            <a:off x="581025" y="3393479"/>
            <a:ext cx="54324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－</a:t>
            </a:r>
            <a:r>
              <a:rPr lang="en-US" altLang="ko-KR" sz="2800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Customer Satisfaction</a:t>
            </a:r>
          </a:p>
        </p:txBody>
      </p:sp>
      <p:sp>
        <p:nvSpPr>
          <p:cNvPr id="8196" name="Rectangle 3"/>
          <p:cNvSpPr txBox="1">
            <a:spLocks noChangeArrowheads="1"/>
          </p:cNvSpPr>
          <p:nvPr/>
        </p:nvSpPr>
        <p:spPr bwMode="auto">
          <a:xfrm>
            <a:off x="698500" y="4122494"/>
            <a:ext cx="61737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顏</a:t>
            </a:r>
            <a:r>
              <a:rPr lang="zh-CN" altLang="en-US" sz="1600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嘉</a:t>
            </a:r>
            <a:r>
              <a:rPr lang="zh-TW" altLang="en-US" sz="1600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佑、沈祐珍、黃侲艗</a:t>
            </a:r>
            <a:endParaRPr lang="en-US" altLang="ko-KR" sz="1600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Gradient Boosting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4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157199" y="2475907"/>
            <a:ext cx="9896926" cy="3192879"/>
            <a:chOff x="1834973" y="2383309"/>
            <a:chExt cx="9896926" cy="3192879"/>
          </a:xfrm>
        </p:grpSpPr>
        <p:sp>
          <p:nvSpPr>
            <p:cNvPr id="45" name="Rectangle 21"/>
            <p:cNvSpPr/>
            <p:nvPr/>
          </p:nvSpPr>
          <p:spPr>
            <a:xfrm>
              <a:off x="1834973" y="2383309"/>
              <a:ext cx="9877602" cy="26864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atinLnBrk="1">
                <a:defRPr/>
              </a:pPr>
              <a:endParaRPr lang="en-US" altLang="ko-KR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speed"/>
            <p:cNvSpPr txBox="1">
              <a:spLocks noChangeArrowheads="1"/>
            </p:cNvSpPr>
            <p:nvPr/>
          </p:nvSpPr>
          <p:spPr bwMode="auto">
            <a:xfrm>
              <a:off x="2129142" y="2529200"/>
              <a:ext cx="9602757" cy="3046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objective           regression/classification/ranking              </a:t>
              </a:r>
            </a:p>
            <a:p>
              <a:pPr latinLnBrk="1">
                <a:defRPr/>
              </a:pP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             </a:t>
              </a:r>
              <a:r>
                <a:rPr lang="en-US" altLang="ko-KR" sz="2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binary:logistic</a:t>
              </a:r>
              <a:endParaRPr lang="en-US" altLang="ko-KR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atinLnBrk="1">
                <a:defRPr/>
              </a:pPr>
              <a:r>
                <a:rPr lang="en-US" altLang="ko-KR" sz="2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nrounds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the max number of iterations </a:t>
              </a:r>
            </a:p>
            <a:p>
              <a:pPr latinLnBrk="1">
                <a:defRPr/>
              </a:pP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(the number of decision trees in the final model)</a:t>
              </a:r>
            </a:p>
            <a:p>
              <a:pPr latinLnBrk="1">
                <a:defRPr/>
              </a:pPr>
              <a:r>
                <a:rPr lang="en-US" altLang="ko-KR" sz="2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max_depth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maximum depth of the tree</a:t>
              </a:r>
            </a:p>
            <a:p>
              <a:pPr latinLnBrk="1">
                <a:defRPr/>
              </a:pP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eta                      step size of each boosting step [0,1]</a:t>
              </a:r>
            </a:p>
            <a:p>
              <a:pPr latinLnBrk="1">
                <a:defRPr/>
              </a:pPr>
              <a:r>
                <a:rPr lang="en-US" altLang="ko-KR" sz="2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nthread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            number of </a:t>
              </a:r>
              <a:r>
                <a:rPr lang="en-US" altLang="ko-KR" sz="2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  <a:r>
                <a:rPr lang="en-US" altLang="ko-KR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 thread used in training, if not set, all threads are used</a:t>
              </a:r>
            </a:p>
            <a:p>
              <a:pPr latinLnBrk="1">
                <a:defRPr/>
              </a:pPr>
              <a:endParaRPr lang="en-US" altLang="ko-KR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atinLnBrk="1">
                <a:defRPr/>
              </a:pPr>
              <a:endParaRPr lang="en-US" altLang="ko-KR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83" y="5668786"/>
            <a:ext cx="6203872" cy="961406"/>
          </a:xfrm>
          <a:prstGeom prst="rect">
            <a:avLst/>
          </a:prstGeom>
        </p:spPr>
      </p:pic>
      <p:pic>
        <p:nvPicPr>
          <p:cNvPr id="36867" name="Picture 3" descr="xg tree 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24" y="1033861"/>
            <a:ext cx="6906976" cy="580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85024" y="638658"/>
            <a:ext cx="6975002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Arial Unicode MS" panose="020B0604020202020204" pitchFamily="34" charset="-120"/>
                <a:ea typeface="Menlo"/>
              </a:rPr>
              <a:t>bst &lt;- xgboost(data = train.data, label = Icecream$cons, max.depth = 3, eta = 1, nthread = 2, nround = 2, objective = "reg:linear")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64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72250" y="1724025"/>
            <a:ext cx="4370388" cy="420688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1147763"/>
            <a:ext cx="4540250" cy="5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400" b="1" dirty="0" err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4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19" name="Rectangle 3"/>
          <p:cNvSpPr txBox="1">
            <a:spLocks noChangeArrowheads="1"/>
          </p:cNvSpPr>
          <p:nvPr/>
        </p:nvSpPr>
        <p:spPr bwMode="auto">
          <a:xfrm>
            <a:off x="6675438" y="1774825"/>
            <a:ext cx="4229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Customer Satisfaction</a:t>
            </a:r>
          </a:p>
        </p:txBody>
      </p:sp>
      <p:sp>
        <p:nvSpPr>
          <p:cNvPr id="9220" name="Rectangle 3"/>
          <p:cNvSpPr txBox="1">
            <a:spLocks noChangeArrowheads="1"/>
          </p:cNvSpPr>
          <p:nvPr/>
        </p:nvSpPr>
        <p:spPr bwMode="auto">
          <a:xfrm>
            <a:off x="6545263" y="2541588"/>
            <a:ext cx="4203700" cy="49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01. </a:t>
            </a:r>
            <a:r>
              <a:rPr lang="zh-TW" altLang="en-US" sz="2600" b="1" dirty="0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案例簡介</a:t>
            </a:r>
            <a:endParaRPr lang="en-US" altLang="ko-KR" sz="2600" b="1" dirty="0">
              <a:solidFill>
                <a:srgbClr val="002060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2" name="Rectangle 3"/>
          <p:cNvSpPr txBox="1">
            <a:spLocks noChangeArrowheads="1"/>
          </p:cNvSpPr>
          <p:nvPr/>
        </p:nvSpPr>
        <p:spPr bwMode="auto">
          <a:xfrm>
            <a:off x="6545263" y="3741738"/>
            <a:ext cx="42037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02. Script</a:t>
            </a:r>
            <a:r>
              <a:rPr lang="zh-TW" altLang="en-US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介紹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3" name="Rectangle 3"/>
          <p:cNvSpPr txBox="1">
            <a:spLocks noChangeArrowheads="1"/>
          </p:cNvSpPr>
          <p:nvPr/>
        </p:nvSpPr>
        <p:spPr bwMode="auto">
          <a:xfrm>
            <a:off x="6545263" y="4940300"/>
            <a:ext cx="420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03. </a:t>
            </a:r>
            <a:r>
              <a:rPr lang="en-US" altLang="ko-KR" sz="2600" b="1" dirty="0" err="1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>
                <a:solidFill>
                  <a:srgbClr val="002060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lang="en-US" altLang="ko-KR" sz="2600" b="1" dirty="0">
              <a:solidFill>
                <a:srgbClr val="002060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45263" y="42855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hlinkClick r:id="rId2"/>
              </a:rPr>
              <a:t>https://rgmmmt4r.github.io/106-2_R_b04303117/project2/kaggle_group6_01copy.html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802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hlinkClick r:id="rId2"/>
              </a:rPr>
              <a:t>https://www.kaggle.com/c/titanic/data</a:t>
            </a:r>
            <a:endParaRPr lang="en-US" altLang="zh-TW" sz="2000" dirty="0"/>
          </a:p>
          <a:p>
            <a:r>
              <a:rPr lang="en-US" altLang="zh-TW" sz="2000" dirty="0"/>
              <a:t>Titanic: Machine Learning from Disaster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1"/>
          </p:nvPr>
        </p:nvSpPr>
        <p:spPr>
          <a:xfrm>
            <a:off x="6490448" y="5265412"/>
            <a:ext cx="5519362" cy="1783983"/>
          </a:xfrm>
        </p:spPr>
        <p:txBody>
          <a:bodyPr>
            <a:normAutofit/>
          </a:bodyPr>
          <a:lstStyle/>
          <a:p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號稱</a:t>
            </a: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競賽神器</a:t>
            </a: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那將</a:t>
            </a: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與當時練習鐵達尼號用的</a:t>
            </a: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來比較</a:t>
            </a: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01.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資料來源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8" y="4466789"/>
            <a:ext cx="2711916" cy="47513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02. 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24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endParaRPr kumimoji="1" lang="zh-TW" altLang="en-US" dirty="0"/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比賽誰預測鐵達尼號生存比較準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8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0"/>
          </p:nvPr>
        </p:nvSpPr>
        <p:spPr>
          <a:xfrm>
            <a:off x="6490448" y="1157738"/>
            <a:ext cx="5519362" cy="3491931"/>
          </a:xfrm>
        </p:spPr>
        <p:txBody>
          <a:bodyPr>
            <a:noAutofit/>
          </a:bodyPr>
          <a:lstStyle/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Pclass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：艙等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Sex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：性別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SibSp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：兄弟姊妹、老婆丈夫數量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Parch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：父母小孩的數量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Embarked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：出發港口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Title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：利用</a:t>
            </a:r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NAME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找出</a:t>
            </a:r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Miss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、</a:t>
            </a:r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Mrs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FsizeD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：依據家庭大小分類</a:t>
            </a:r>
            <a:r>
              <a:rPr lang="en-US" altLang="zh-TW" sz="1600" dirty="0">
                <a:latin typeface="Calibri" pitchFamily="34" charset="0"/>
                <a:ea typeface="맑은 고딕"/>
                <a:cs typeface="Tahoma" pitchFamily="34" charset="0"/>
              </a:rPr>
              <a:t>(1,4,5)</a:t>
            </a: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isAlone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：是否只有一個人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r>
              <a:rPr lang="en-US" altLang="zh-TW" sz="1600" dirty="0" err="1">
                <a:latin typeface="Calibri" pitchFamily="34" charset="0"/>
                <a:ea typeface="맑은 고딕"/>
                <a:cs typeface="Tahoma" pitchFamily="34" charset="0"/>
              </a:rPr>
              <a:t>Fsize</a:t>
            </a:r>
            <a:r>
              <a:rPr lang="zh-TW" altLang="en-US" sz="1600" dirty="0">
                <a:latin typeface="Calibri" pitchFamily="34" charset="0"/>
                <a:ea typeface="맑은 고딕"/>
                <a:cs typeface="Tahoma" pitchFamily="34" charset="0"/>
              </a:rPr>
              <a:t>：家庭大小</a:t>
            </a: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pPr marL="0" indent="0">
              <a:buNone/>
            </a:pPr>
            <a:endParaRPr lang="en-US" altLang="zh-TW" sz="16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1"/>
          </p:nvPr>
        </p:nvSpPr>
        <p:spPr>
          <a:xfrm>
            <a:off x="6490448" y="5074017"/>
            <a:ext cx="5519362" cy="178398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將資料轉成</a:t>
            </a: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sparse matrix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才能跑</a:t>
            </a:r>
            <a:endParaRPr lang="en-US" altLang="zh-TW" sz="2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2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03.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變數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8" y="4474096"/>
            <a:ext cx="2711916" cy="47513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04. 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24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endParaRPr kumimoji="1" lang="zh-TW" altLang="en-US" dirty="0"/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44"/>
          <a:stretch/>
        </p:blipFill>
        <p:spPr>
          <a:xfrm>
            <a:off x="6972586" y="5534205"/>
            <a:ext cx="4816204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7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876054"/>
            <a:ext cx="5519738" cy="2054967"/>
          </a:xfrm>
        </p:spPr>
      </p:pic>
      <p:sp>
        <p:nvSpPr>
          <p:cNvPr id="5" name="內容版面配置區 4"/>
          <p:cNvSpPr>
            <a:spLocks noGrp="1"/>
          </p:cNvSpPr>
          <p:nvPr>
            <p:ph idx="11"/>
          </p:nvPr>
        </p:nvSpPr>
        <p:spPr>
          <a:xfrm>
            <a:off x="5087377" y="5044471"/>
            <a:ext cx="5519362" cy="1783983"/>
          </a:xfrm>
        </p:spPr>
        <p:txBody>
          <a:bodyPr>
            <a:normAutofit/>
          </a:bodyPr>
          <a:lstStyle/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準確率：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0.863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idx="12"/>
          </p:nvPr>
        </p:nvSpPr>
        <p:spPr>
          <a:xfrm>
            <a:off x="5087378" y="517056"/>
            <a:ext cx="3973496" cy="475131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05.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設定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hyperparameters</a:t>
            </a:r>
            <a:endParaRPr lang="zh-TW" altLang="en-US" sz="2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7" y="4437681"/>
            <a:ext cx="7822287" cy="4585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06. 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預測模型，並利用原本的</a:t>
            </a: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train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資料測試準確率</a:t>
            </a:r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72"/>
          <a:stretch/>
        </p:blipFill>
        <p:spPr>
          <a:xfrm>
            <a:off x="5087378" y="1116939"/>
            <a:ext cx="6700069" cy="327705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r="50883" b="6204"/>
          <a:stretch/>
        </p:blipFill>
        <p:spPr>
          <a:xfrm>
            <a:off x="7473394" y="5044471"/>
            <a:ext cx="4314053" cy="17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99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876054"/>
            <a:ext cx="5519738" cy="2054967"/>
          </a:xfrm>
        </p:spPr>
      </p:pic>
      <p:sp>
        <p:nvSpPr>
          <p:cNvPr id="6" name="內容版面配置區 5"/>
          <p:cNvSpPr>
            <a:spLocks noGrp="1"/>
          </p:cNvSpPr>
          <p:nvPr>
            <p:ph idx="12"/>
          </p:nvPr>
        </p:nvSpPr>
        <p:spPr>
          <a:xfrm>
            <a:off x="5087377" y="517056"/>
            <a:ext cx="6700069" cy="47513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07.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 用同一份資料與變數換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預測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7" y="4437681"/>
            <a:ext cx="7822287" cy="45851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TW" sz="2400" dirty="0">
                <a:latin typeface="Calibri" pitchFamily="34" charset="0"/>
                <a:ea typeface="맑은 고딕"/>
                <a:cs typeface="Tahoma" pitchFamily="34" charset="0"/>
              </a:rPr>
              <a:t>08. 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建立</a:t>
            </a:r>
            <a:r>
              <a:rPr lang="en-US" altLang="zh-TW" sz="24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2400" dirty="0">
                <a:latin typeface="Calibri" pitchFamily="34" charset="0"/>
                <a:ea typeface="맑은 고딕"/>
                <a:cs typeface="Tahoma" pitchFamily="34" charset="0"/>
              </a:rPr>
              <a:t>模型</a:t>
            </a:r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sp>
        <p:nvSpPr>
          <p:cNvPr id="12" name="內容版面配置區 4"/>
          <p:cNvSpPr txBox="1">
            <a:spLocks/>
          </p:cNvSpPr>
          <p:nvPr/>
        </p:nvSpPr>
        <p:spPr>
          <a:xfrm>
            <a:off x="5087377" y="1119554"/>
            <a:ext cx="5519362" cy="1783983"/>
          </a:xfrm>
        </p:spPr>
        <p:txBody>
          <a:bodyPr>
            <a:norm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將資料轉成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factor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06"/>
          <a:stretch/>
        </p:blipFill>
        <p:spPr>
          <a:xfrm>
            <a:off x="5087377" y="1758243"/>
            <a:ext cx="6708383" cy="17052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83" y="5439746"/>
            <a:ext cx="8773749" cy="1152686"/>
          </a:xfrm>
          <a:prstGeom prst="rect">
            <a:avLst/>
          </a:prstGeom>
        </p:spPr>
      </p:pic>
      <p:sp>
        <p:nvSpPr>
          <p:cNvPr id="16" name="內容版面配置區 1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544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876054"/>
            <a:ext cx="5519738" cy="2054967"/>
          </a:xfrm>
        </p:spPr>
      </p:pic>
      <p:sp>
        <p:nvSpPr>
          <p:cNvPr id="6" name="內容版面配置區 5"/>
          <p:cNvSpPr>
            <a:spLocks noGrp="1"/>
          </p:cNvSpPr>
          <p:nvPr>
            <p:ph idx="12"/>
          </p:nvPr>
        </p:nvSpPr>
        <p:spPr>
          <a:xfrm>
            <a:off x="5087377" y="525369"/>
            <a:ext cx="6700069" cy="4751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sz="2000" dirty="0">
                <a:latin typeface="Calibri" pitchFamily="34" charset="0"/>
                <a:ea typeface="맑은 고딕"/>
                <a:cs typeface="Tahoma" pitchFamily="34" charset="0"/>
              </a:rPr>
              <a:t>09. </a:t>
            </a:r>
            <a:r>
              <a:rPr lang="zh-TW" altLang="en-US" sz="2000" dirty="0">
                <a:latin typeface="Calibri" pitchFamily="34" charset="0"/>
                <a:ea typeface="맑은 고딕"/>
                <a:cs typeface="Tahoma" pitchFamily="34" charset="0"/>
              </a:rPr>
              <a:t>預測模型，並利用原本的</a:t>
            </a:r>
            <a:r>
              <a:rPr lang="en-US" altLang="zh-TW" sz="2000" dirty="0">
                <a:latin typeface="Calibri" pitchFamily="34" charset="0"/>
                <a:ea typeface="맑은 고딕"/>
                <a:cs typeface="Tahoma" pitchFamily="34" charset="0"/>
              </a:rPr>
              <a:t>train</a:t>
            </a:r>
            <a:r>
              <a:rPr lang="zh-TW" altLang="en-US" sz="2000" dirty="0">
                <a:latin typeface="Calibri" pitchFamily="34" charset="0"/>
                <a:ea typeface="맑은 고딕"/>
                <a:cs typeface="Tahoma" pitchFamily="34" charset="0"/>
              </a:rPr>
              <a:t>資料測試準確率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3"/>
          </p:nvPr>
        </p:nvSpPr>
        <p:spPr>
          <a:xfrm>
            <a:off x="5087377" y="4437681"/>
            <a:ext cx="7822287" cy="4585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TW" dirty="0">
                <a:latin typeface="Calibri" pitchFamily="34" charset="0"/>
                <a:ea typeface="맑은 고딕"/>
                <a:cs typeface="Tahoma" pitchFamily="34" charset="0"/>
              </a:rPr>
              <a:t>10. </a:t>
            </a:r>
            <a:r>
              <a:rPr lang="zh-TW" altLang="en-US" dirty="0">
                <a:latin typeface="Calibri" pitchFamily="34" charset="0"/>
                <a:ea typeface="맑은 고딕"/>
                <a:cs typeface="Tahoma" pitchFamily="34" charset="0"/>
              </a:rPr>
              <a:t>結論</a:t>
            </a:r>
          </a:p>
        </p:txBody>
      </p:sp>
      <p:sp>
        <p:nvSpPr>
          <p:cNvPr id="8" name="Rectangle 17"/>
          <p:cNvSpPr/>
          <p:nvPr/>
        </p:nvSpPr>
        <p:spPr bwMode="auto">
          <a:xfrm>
            <a:off x="0" y="0"/>
            <a:ext cx="4995949" cy="6858000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2"/>
          </p:nvPr>
        </p:nvSpPr>
        <p:spPr>
          <a:xfrm>
            <a:off x="839788" y="2179211"/>
            <a:ext cx="3932237" cy="3811588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1800" b="1" dirty="0" err="1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endParaRPr lang="en-US" altLang="zh-TW" sz="1800" b="1" dirty="0">
              <a:solidFill>
                <a:prstClr val="white"/>
              </a:solidFill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zh-TW" altLang="en-US" sz="1800" b="1" dirty="0">
                <a:solidFill>
                  <a:prstClr val="white"/>
                </a:solidFill>
                <a:latin typeface="Calibri" pitchFamily="34" charset="0"/>
                <a:ea typeface="맑은 고딕"/>
                <a:cs typeface="Tahoma" pitchFamily="34" charset="0"/>
              </a:rPr>
              <a:t>比賽誰預測鐵達尼號生存比較準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450546"/>
            <a:ext cx="3710035" cy="2312240"/>
          </a:xfrm>
          <a:prstGeom prst="rect">
            <a:avLst/>
          </a:prstGeom>
        </p:spPr>
      </p:pic>
      <p:sp>
        <p:nvSpPr>
          <p:cNvPr id="12" name="內容版面配置區 4"/>
          <p:cNvSpPr txBox="1">
            <a:spLocks/>
          </p:cNvSpPr>
          <p:nvPr/>
        </p:nvSpPr>
        <p:spPr>
          <a:xfrm>
            <a:off x="5087377" y="1119554"/>
            <a:ext cx="5519362" cy="1783983"/>
          </a:xfrm>
        </p:spPr>
        <p:txBody>
          <a:bodyPr>
            <a:norm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準確率：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0.723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4244051"/>
            <a:ext cx="5519738" cy="1465523"/>
          </a:xfr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5360"/>
          <a:stretch/>
        </p:blipFill>
        <p:spPr>
          <a:xfrm>
            <a:off x="5253095" y="1666297"/>
            <a:ext cx="6534351" cy="2324424"/>
          </a:xfrm>
          <a:prstGeom prst="rect">
            <a:avLst/>
          </a:prstGeom>
        </p:spPr>
      </p:pic>
      <p:sp>
        <p:nvSpPr>
          <p:cNvPr id="17" name="內容版面配置區 4"/>
          <p:cNvSpPr txBox="1">
            <a:spLocks/>
          </p:cNvSpPr>
          <p:nvPr/>
        </p:nvSpPr>
        <p:spPr>
          <a:xfrm>
            <a:off x="5087377" y="5090949"/>
            <a:ext cx="5519362" cy="1783983"/>
          </a:xfrm>
        </p:spPr>
        <p:txBody>
          <a:bodyPr>
            <a:normAutofit/>
          </a:bodyPr>
          <a:lstStyle>
            <a:lvl1pPr marL="228600" indent="-228600" algn="l" rtl="0" fontAlgn="base" latinLnBrk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6858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2pPr>
            <a:lvl3pPr marL="11430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6002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2057400" indent="-228600" algn="l" rtl="0" fontAlgn="base" latinLnBrk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的準確率有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0.863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，而</a:t>
            </a: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cForest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只有</a:t>
            </a:r>
            <a:r>
              <a:rPr lang="en-US" altLang="zh-TW" sz="1800" dirty="0">
                <a:latin typeface="Calibri" pitchFamily="34" charset="0"/>
                <a:ea typeface="맑은 고딕"/>
                <a:cs typeface="Tahoma" pitchFamily="34" charset="0"/>
              </a:rPr>
              <a:t>0.723</a:t>
            </a:r>
          </a:p>
          <a:p>
            <a:pPr>
              <a:spcBef>
                <a:spcPct val="0"/>
              </a:spcBef>
            </a:pPr>
            <a:r>
              <a:rPr lang="en-US" altLang="zh-TW" sz="18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1800" dirty="0">
                <a:latin typeface="Calibri" pitchFamily="34" charset="0"/>
                <a:ea typeface="맑은 고딕"/>
                <a:cs typeface="Tahoma" pitchFamily="34" charset="0"/>
              </a:rPr>
              <a:t>效率高、準確率高</a:t>
            </a: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endParaRPr lang="en-US" altLang="zh-TW" sz="1800" dirty="0">
              <a:latin typeface="Calibri" pitchFamily="34" charset="0"/>
              <a:ea typeface="맑은 고딕"/>
              <a:cs typeface="Tahoma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zh-TW" sz="4400" dirty="0" err="1"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4400" dirty="0">
                <a:latin typeface="Calibri" pitchFamily="34" charset="0"/>
                <a:ea typeface="맑은 고딕"/>
                <a:cs typeface="Tahoma" pitchFamily="34" charset="0"/>
              </a:rPr>
              <a:t>真的比較難！</a:t>
            </a:r>
            <a:endParaRPr lang="en-US" altLang="zh-TW" sz="4400" dirty="0"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6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572250" y="1724025"/>
            <a:ext cx="4370388" cy="420688"/>
          </a:xfrm>
          <a:prstGeom prst="rect">
            <a:avLst/>
          </a:prstGeom>
          <a:solidFill>
            <a:srgbClr val="FE00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1147763"/>
            <a:ext cx="4540250" cy="549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4400" b="1" dirty="0" err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Kaggle</a:t>
            </a:r>
            <a:r>
              <a:rPr lang="en-US" altLang="ko-KR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 </a:t>
            </a:r>
            <a:r>
              <a:rPr lang="zh-TW" altLang="en-US" sz="44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案例分析</a:t>
            </a:r>
            <a:endParaRPr lang="en-US" altLang="ko-KR" sz="44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19" name="Rectangle 3"/>
          <p:cNvSpPr txBox="1">
            <a:spLocks noChangeArrowheads="1"/>
          </p:cNvSpPr>
          <p:nvPr/>
        </p:nvSpPr>
        <p:spPr bwMode="auto">
          <a:xfrm>
            <a:off x="6675438" y="1774825"/>
            <a:ext cx="42291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Customer Satisfaction</a:t>
            </a:r>
          </a:p>
        </p:txBody>
      </p:sp>
      <p:sp>
        <p:nvSpPr>
          <p:cNvPr id="9220" name="Rectangle 3"/>
          <p:cNvSpPr txBox="1">
            <a:spLocks noChangeArrowheads="1"/>
          </p:cNvSpPr>
          <p:nvPr/>
        </p:nvSpPr>
        <p:spPr bwMode="auto">
          <a:xfrm>
            <a:off x="6545263" y="2541588"/>
            <a:ext cx="4203700" cy="49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01. </a:t>
            </a:r>
            <a:r>
              <a:rPr lang="zh-TW" altLang="en-US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案例簡介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2" name="Rectangle 3"/>
          <p:cNvSpPr txBox="1">
            <a:spLocks noChangeArrowheads="1"/>
          </p:cNvSpPr>
          <p:nvPr/>
        </p:nvSpPr>
        <p:spPr bwMode="auto">
          <a:xfrm>
            <a:off x="6545263" y="3741738"/>
            <a:ext cx="42037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02. Script</a:t>
            </a:r>
            <a:r>
              <a:rPr lang="zh-TW" altLang="en-US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介紹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  <p:sp>
        <p:nvSpPr>
          <p:cNvPr id="9223" name="Rectangle 3"/>
          <p:cNvSpPr txBox="1">
            <a:spLocks noChangeArrowheads="1"/>
          </p:cNvSpPr>
          <p:nvPr/>
        </p:nvSpPr>
        <p:spPr bwMode="auto">
          <a:xfrm>
            <a:off x="6545263" y="4940300"/>
            <a:ext cx="420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03. </a:t>
            </a:r>
            <a:r>
              <a:rPr lang="en-US" altLang="ko-KR" sz="2600" b="1" dirty="0" err="1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Xgboost</a:t>
            </a:r>
            <a:r>
              <a:rPr lang="zh-TW" altLang="en-US" sz="2600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應用</a:t>
            </a:r>
            <a:endParaRPr lang="en-US" altLang="ko-KR" sz="2600" b="1" dirty="0">
              <a:solidFill>
                <a:schemeClr val="bg1"/>
              </a:solidFill>
              <a:latin typeface="Calibri" pitchFamily="34" charset="0"/>
              <a:ea typeface="맑은 고딕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704"/>
            <a:ext cx="12192000" cy="2253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E00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36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Santander Customer Satisfaction</a:t>
              </a:r>
            </a:p>
          </p:txBody>
        </p:sp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Which customers are happy customers?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420982" y="2066640"/>
            <a:ext cx="7559041" cy="1720154"/>
          </a:xfrm>
          <a:prstGeom prst="rect">
            <a:avLst/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E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268303" y="4438776"/>
            <a:ext cx="9667712" cy="69467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2016</a:t>
            </a:r>
            <a:r>
              <a:rPr lang="zh-TW" altLang="en-US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由桑坦德銀行發起的</a:t>
            </a:r>
            <a:r>
              <a:rPr lang="en-US" altLang="zh-TW" sz="13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Kaggle</a:t>
            </a:r>
            <a:r>
              <a:rPr lang="zh-TW" altLang="en-US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挑戰</a:t>
            </a:r>
            <a:endParaRPr lang="en-US" altLang="zh-TW" sz="13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TW" altLang="en-US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找出對銀行服務很滿意與不滿意的顧客</a:t>
            </a:r>
            <a:endParaRPr lang="en-US" altLang="zh-TW" sz="13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fontAlgn="auto">
              <a:spcAft>
                <a:spcPts val="0"/>
              </a:spcAft>
              <a:defRPr/>
            </a:pPr>
            <a:r>
              <a:rPr lang="zh-TW" altLang="en-US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第一名獎金：</a:t>
            </a:r>
            <a:r>
              <a:rPr lang="en-US" altLang="ko-KR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30,000</a:t>
            </a:r>
            <a:r>
              <a:rPr lang="zh-TW" altLang="en-US" sz="13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美元</a:t>
            </a:r>
            <a:endParaRPr lang="en-US" altLang="ko-KR" sz="13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5" name="speed"/>
          <p:cNvSpPr txBox="1">
            <a:spLocks noChangeArrowheads="1"/>
          </p:cNvSpPr>
          <p:nvPr/>
        </p:nvSpPr>
        <p:spPr bwMode="auto">
          <a:xfrm>
            <a:off x="1268304" y="4090705"/>
            <a:ext cx="9667712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Santander Customer Satisfaction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87" y="2066640"/>
            <a:ext cx="3421063" cy="17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8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E00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Customer Satisfaction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724096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資料簡介</a:t>
            </a:r>
            <a:endParaRPr lang="en-US" altLang="zh-TW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endParaRPr lang="en-US" altLang="zh-TW" sz="2200" dirty="0">
              <a:latin typeface="Atlas Grotesk"/>
            </a:endParaRPr>
          </a:p>
          <a:p>
            <a:endParaRPr lang="en-US" altLang="zh-TW" sz="2200" dirty="0">
              <a:latin typeface="Atlas Grotesk"/>
            </a:endParaRPr>
          </a:p>
          <a:p>
            <a:endParaRPr lang="en-US" altLang="zh-TW" sz="2200" dirty="0">
              <a:latin typeface="Atlas Grotesk"/>
            </a:endParaRPr>
          </a:p>
          <a:p>
            <a:endParaRPr lang="en-US" altLang="zh-TW" sz="2200" dirty="0">
              <a:latin typeface="Atlas Grotesk"/>
            </a:endParaRPr>
          </a:p>
          <a:p>
            <a:endParaRPr lang="en-US" altLang="zh-TW" sz="2200" dirty="0">
              <a:latin typeface="Atlas Grotesk"/>
            </a:endParaRPr>
          </a:p>
          <a:p>
            <a:endParaRPr lang="en-US" altLang="zh-TW" sz="2200" dirty="0">
              <a:solidFill>
                <a:schemeClr val="tx1"/>
              </a:solidFill>
              <a:latin typeface="Atlas Grotesk"/>
            </a:endParaRPr>
          </a:p>
          <a:p>
            <a:r>
              <a:rPr lang="en-US" altLang="zh-TW" sz="2000" dirty="0">
                <a:solidFill>
                  <a:schemeClr val="tx1"/>
                </a:solidFill>
                <a:latin typeface="Atlas Grotesk"/>
              </a:rPr>
              <a:t>The "TARGET" column is the variable to predict.  </a:t>
            </a:r>
          </a:p>
          <a:p>
            <a:r>
              <a:rPr lang="en-US" altLang="zh-TW" sz="2000" dirty="0">
                <a:solidFill>
                  <a:schemeClr val="tx1"/>
                </a:solidFill>
                <a:latin typeface="Atlas Grotesk"/>
              </a:rPr>
              <a:t>It equals 1 for unsatisfied customers and 0 for satisfied customers</a:t>
            </a:r>
            <a:r>
              <a:rPr lang="en-US" altLang="zh-TW" sz="2200" dirty="0">
                <a:solidFill>
                  <a:schemeClr val="tx1"/>
                </a:solidFill>
                <a:latin typeface="Atlas Grotesk"/>
              </a:rPr>
              <a:t>.</a:t>
            </a:r>
            <a:endParaRPr lang="zh-TW" altLang="en-US" sz="2200" dirty="0">
              <a:solidFill>
                <a:schemeClr val="tx1"/>
              </a:solidFill>
            </a:endParaRPr>
          </a:p>
          <a:p>
            <a:endParaRPr lang="en-US" altLang="zh-TW" sz="2200" dirty="0">
              <a:latin typeface="Atlas Grotesk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704"/>
            <a:ext cx="12192000" cy="2253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866" name="Picture 2" descr="ãæ¸å­ 1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7" b="9447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959" y="4683616"/>
            <a:ext cx="1610231" cy="16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ãæ¸å­ 0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29" y="4801513"/>
            <a:ext cx="1396807" cy="19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729" y="1876856"/>
            <a:ext cx="7096125" cy="172402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8"/>
          <a:srcRect l="39990"/>
          <a:stretch/>
        </p:blipFill>
        <p:spPr>
          <a:xfrm>
            <a:off x="7579309" y="1876856"/>
            <a:ext cx="42926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4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E00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15363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rPr>
              <a:t>Santander Customer Satisfaction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資料簡介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11" name="Group 38"/>
          <p:cNvGrpSpPr>
            <a:grpSpLocks/>
          </p:cNvGrpSpPr>
          <p:nvPr/>
        </p:nvGrpSpPr>
        <p:grpSpPr bwMode="auto">
          <a:xfrm>
            <a:off x="1346200" y="2720068"/>
            <a:ext cx="4575175" cy="1721757"/>
            <a:chOff x="1336325" y="2085975"/>
            <a:chExt cx="4574109" cy="1721757"/>
          </a:xfrm>
        </p:grpSpPr>
        <p:sp>
          <p:nvSpPr>
            <p:cNvPr id="36" name="Rectangle 7"/>
            <p:cNvSpPr/>
            <p:nvPr/>
          </p:nvSpPr>
          <p:spPr>
            <a:xfrm>
              <a:off x="1336325" y="2290325"/>
              <a:ext cx="4574109" cy="15174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1566862" y="2085975"/>
              <a:ext cx="4079704" cy="419100"/>
              <a:chOff x="1566862" y="2085975"/>
              <a:chExt cx="4079704" cy="419100"/>
            </a:xfrm>
          </p:grpSpPr>
          <p:sp>
            <p:nvSpPr>
              <p:cNvPr id="38" name="Rectangle 6"/>
              <p:cNvSpPr/>
              <p:nvPr/>
            </p:nvSpPr>
            <p:spPr>
              <a:xfrm>
                <a:off x="1567252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9" name="Group 31"/>
              <p:cNvGrpSpPr>
                <a:grpSpLocks/>
              </p:cNvGrpSpPr>
              <p:nvPr/>
            </p:nvGrpSpPr>
            <p:grpSpPr bwMode="auto">
              <a:xfrm>
                <a:off x="1701714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0" name="Oval 29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1" name="Oval 30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grpSp>
        <p:nvGrpSpPr>
          <p:cNvPr id="12" name="Group 37"/>
          <p:cNvGrpSpPr>
            <a:grpSpLocks/>
          </p:cNvGrpSpPr>
          <p:nvPr/>
        </p:nvGrpSpPr>
        <p:grpSpPr bwMode="auto">
          <a:xfrm>
            <a:off x="6307931" y="2720068"/>
            <a:ext cx="4575175" cy="1721757"/>
            <a:chOff x="6298232" y="2085975"/>
            <a:chExt cx="4574109" cy="1721757"/>
          </a:xfrm>
        </p:grpSpPr>
        <p:sp>
          <p:nvSpPr>
            <p:cNvPr id="30" name="Rectangle 10"/>
            <p:cNvSpPr/>
            <p:nvPr/>
          </p:nvSpPr>
          <p:spPr>
            <a:xfrm>
              <a:off x="6298232" y="2295525"/>
              <a:ext cx="4574109" cy="15122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31" name="Group 35"/>
            <p:cNvGrpSpPr>
              <a:grpSpLocks/>
            </p:cNvGrpSpPr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32" name="Rectangle 11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33" name="Group 32"/>
              <p:cNvGrpSpPr>
                <a:grpSpLocks/>
              </p:cNvGrpSpPr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402681" y="3363006"/>
            <a:ext cx="2264402" cy="2271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Used to build the model</a:t>
            </a:r>
          </a:p>
        </p:txBody>
      </p:sp>
      <p:sp>
        <p:nvSpPr>
          <p:cNvPr id="14" name="speed"/>
          <p:cNvSpPr txBox="1">
            <a:spLocks noChangeArrowheads="1"/>
          </p:cNvSpPr>
          <p:nvPr/>
        </p:nvSpPr>
        <p:spPr bwMode="auto">
          <a:xfrm>
            <a:off x="2356083" y="2785919"/>
            <a:ext cx="2521909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zh-TW" sz="20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Training data </a:t>
            </a:r>
            <a:r>
              <a:rPr lang="zh-TW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訓練資料</a:t>
            </a:r>
            <a:endParaRPr lang="en-US" altLang="ko-KR" sz="2000" b="1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381081" y="3359831"/>
            <a:ext cx="3119437" cy="1002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None/>
              <a:defRPr lang="en-US" altLang="ko-KR" sz="2000" dirty="0" smtClean="0">
                <a:latin typeface="Microsoft Sans Serif" pitchFamily="34" charset="0"/>
                <a:ea typeface="+mj-ea"/>
                <a:cs typeface="Microsoft Sans Serif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Assess the quality of the model</a:t>
            </a: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 marL="0" indent="0" eaLnBrk="1" fontAlgn="auto" latinLnBrk="1" hangingPunct="1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Predict the TARGET variable using the XGBOOST model </a:t>
            </a:r>
            <a:endParaRPr sz="18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sp>
        <p:nvSpPr>
          <p:cNvPr id="17" name="speed"/>
          <p:cNvSpPr txBox="1">
            <a:spLocks noChangeArrowheads="1"/>
          </p:cNvSpPr>
          <p:nvPr/>
        </p:nvSpPr>
        <p:spPr bwMode="auto">
          <a:xfrm>
            <a:off x="6858138" y="2785919"/>
            <a:ext cx="3474933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  <a:sp3d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en-US" altLang="zh-TW" sz="20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Testing data </a:t>
            </a:r>
            <a:r>
              <a:rPr lang="zh-TW" alt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Arial" panose="020B0604020202020204" pitchFamily="34" charset="0"/>
              </a:rPr>
              <a:t>驗證資料</a:t>
            </a:r>
            <a:endParaRPr lang="en-US" altLang="ko-KR" sz="2000" b="1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39"/>
          <p:cNvGrpSpPr>
            <a:grpSpLocks/>
          </p:cNvGrpSpPr>
          <p:nvPr/>
        </p:nvGrpSpPr>
        <p:grpSpPr bwMode="auto">
          <a:xfrm>
            <a:off x="6604793" y="3309031"/>
            <a:ext cx="666750" cy="666750"/>
            <a:chOff x="7885195" y="3530085"/>
            <a:chExt cx="910390" cy="910390"/>
          </a:xfrm>
        </p:grpSpPr>
        <p:sp>
          <p:nvSpPr>
            <p:cNvPr id="28" name="Oval 40"/>
            <p:cNvSpPr/>
            <p:nvPr/>
          </p:nvSpPr>
          <p:spPr>
            <a:xfrm>
              <a:off x="7885195" y="3530085"/>
              <a:ext cx="910390" cy="910390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Freeform 17"/>
            <p:cNvSpPr>
              <a:spLocks noEditPoints="1"/>
            </p:cNvSpPr>
            <p:nvPr/>
          </p:nvSpPr>
          <p:spPr bwMode="auto">
            <a:xfrm>
              <a:off x="8129435" y="3743822"/>
              <a:ext cx="460011" cy="482916"/>
            </a:xfrm>
            <a:custGeom>
              <a:avLst/>
              <a:gdLst>
                <a:gd name="T0" fmla="*/ 428516 w 482"/>
                <a:gd name="T1" fmla="*/ 31495 h 506"/>
                <a:gd name="T2" fmla="*/ 336896 w 482"/>
                <a:gd name="T3" fmla="*/ 114526 h 506"/>
                <a:gd name="T4" fmla="*/ 188013 w 482"/>
                <a:gd name="T5" fmla="*/ 77305 h 506"/>
                <a:gd name="T6" fmla="*/ 55354 w 482"/>
                <a:gd name="T7" fmla="*/ 131704 h 506"/>
                <a:gd name="T8" fmla="*/ 3818 w 482"/>
                <a:gd name="T9" fmla="*/ 300630 h 506"/>
                <a:gd name="T10" fmla="*/ 51537 w 482"/>
                <a:gd name="T11" fmla="*/ 482916 h 506"/>
                <a:gd name="T12" fmla="*/ 188013 w 482"/>
                <a:gd name="T13" fmla="*/ 453330 h 506"/>
                <a:gd name="T14" fmla="*/ 320672 w 482"/>
                <a:gd name="T15" fmla="*/ 398931 h 506"/>
                <a:gd name="T16" fmla="*/ 376980 w 482"/>
                <a:gd name="T17" fmla="*/ 266272 h 506"/>
                <a:gd name="T18" fmla="*/ 385569 w 482"/>
                <a:gd name="T19" fmla="*/ 129796 h 506"/>
                <a:gd name="T20" fmla="*/ 379843 w 482"/>
                <a:gd name="T21" fmla="*/ 70624 h 506"/>
                <a:gd name="T22" fmla="*/ 275816 w 482"/>
                <a:gd name="T23" fmla="*/ 469555 h 506"/>
                <a:gd name="T24" fmla="*/ 355984 w 482"/>
                <a:gd name="T25" fmla="*/ 315900 h 506"/>
                <a:gd name="T26" fmla="*/ 254819 w 482"/>
                <a:gd name="T27" fmla="*/ 426608 h 506"/>
                <a:gd name="T28" fmla="*/ 137431 w 482"/>
                <a:gd name="T29" fmla="*/ 433288 h 506"/>
                <a:gd name="T30" fmla="*/ 25768 w 482"/>
                <a:gd name="T31" fmla="*/ 331170 h 506"/>
                <a:gd name="T32" fmla="*/ 42947 w 482"/>
                <a:gd name="T33" fmla="*/ 168925 h 506"/>
                <a:gd name="T34" fmla="*/ 170834 w 482"/>
                <a:gd name="T35" fmla="*/ 91620 h 506"/>
                <a:gd name="T36" fmla="*/ 310173 w 482"/>
                <a:gd name="T37" fmla="*/ 141248 h 506"/>
                <a:gd name="T38" fmla="*/ 188013 w 482"/>
                <a:gd name="T39" fmla="*/ 124069 h 506"/>
                <a:gd name="T40" fmla="*/ 87803 w 482"/>
                <a:gd name="T41" fmla="*/ 165108 h 506"/>
                <a:gd name="T42" fmla="*/ 48673 w 482"/>
                <a:gd name="T43" fmla="*/ 292995 h 506"/>
                <a:gd name="T44" fmla="*/ 121206 w 482"/>
                <a:gd name="T45" fmla="*/ 390341 h 506"/>
                <a:gd name="T46" fmla="*/ 242412 w 482"/>
                <a:gd name="T47" fmla="*/ 397022 h 506"/>
                <a:gd name="T48" fmla="*/ 323535 w 482"/>
                <a:gd name="T49" fmla="*/ 307310 h 506"/>
                <a:gd name="T50" fmla="*/ 310173 w 482"/>
                <a:gd name="T51" fmla="*/ 193739 h 506"/>
                <a:gd name="T52" fmla="*/ 359801 w 482"/>
                <a:gd name="T53" fmla="*/ 233823 h 506"/>
                <a:gd name="T54" fmla="*/ 211872 w 482"/>
                <a:gd name="T55" fmla="*/ 289177 h 506"/>
                <a:gd name="T56" fmla="*/ 164153 w 482"/>
                <a:gd name="T57" fmla="*/ 289177 h 506"/>
                <a:gd name="T58" fmla="*/ 168925 w 482"/>
                <a:gd name="T59" fmla="*/ 236686 h 506"/>
                <a:gd name="T60" fmla="*/ 201374 w 482"/>
                <a:gd name="T61" fmla="*/ 250047 h 506"/>
                <a:gd name="T62" fmla="*/ 210918 w 482"/>
                <a:gd name="T63" fmla="*/ 259591 h 506"/>
                <a:gd name="T64" fmla="*/ 197557 w 482"/>
                <a:gd name="T65" fmla="*/ 219507 h 506"/>
                <a:gd name="T66" fmla="*/ 141248 w 482"/>
                <a:gd name="T67" fmla="*/ 256728 h 506"/>
                <a:gd name="T68" fmla="*/ 188013 w 482"/>
                <a:gd name="T69" fmla="*/ 312082 h 506"/>
                <a:gd name="T70" fmla="*/ 235732 w 482"/>
                <a:gd name="T71" fmla="*/ 266272 h 506"/>
                <a:gd name="T72" fmla="*/ 271998 w 482"/>
                <a:gd name="T73" fmla="*/ 251002 h 506"/>
                <a:gd name="T74" fmla="*/ 249093 w 482"/>
                <a:gd name="T75" fmla="*/ 325443 h 506"/>
                <a:gd name="T76" fmla="*/ 188013 w 482"/>
                <a:gd name="T77" fmla="*/ 351212 h 506"/>
                <a:gd name="T78" fmla="*/ 126933 w 482"/>
                <a:gd name="T79" fmla="*/ 325443 h 506"/>
                <a:gd name="T80" fmla="*/ 102119 w 482"/>
                <a:gd name="T81" fmla="*/ 257683 h 506"/>
                <a:gd name="T82" fmla="*/ 140294 w 482"/>
                <a:gd name="T83" fmla="*/ 193739 h 506"/>
                <a:gd name="T84" fmla="*/ 212827 w 482"/>
                <a:gd name="T85" fmla="*/ 183241 h 506"/>
                <a:gd name="T86" fmla="*/ 242412 w 482"/>
                <a:gd name="T87" fmla="*/ 182286 h 506"/>
                <a:gd name="T88" fmla="*/ 159381 w 482"/>
                <a:gd name="T89" fmla="*/ 169880 h 506"/>
                <a:gd name="T90" fmla="*/ 96392 w 482"/>
                <a:gd name="T91" fmla="*/ 228097 h 506"/>
                <a:gd name="T92" fmla="*/ 104982 w 482"/>
                <a:gd name="T93" fmla="*/ 320672 h 506"/>
                <a:gd name="T94" fmla="*/ 178469 w 482"/>
                <a:gd name="T95" fmla="*/ 363619 h 506"/>
                <a:gd name="T96" fmla="*/ 243367 w 482"/>
                <a:gd name="T97" fmla="*/ 348349 h 506"/>
                <a:gd name="T98" fmla="*/ 287268 w 482"/>
                <a:gd name="T99" fmla="*/ 274861 h 506"/>
                <a:gd name="T100" fmla="*/ 266272 w 482"/>
                <a:gd name="T101" fmla="*/ 204237 h 506"/>
                <a:gd name="T102" fmla="*/ 316854 w 482"/>
                <a:gd name="T103" fmla="*/ 266272 h 506"/>
                <a:gd name="T104" fmla="*/ 278679 w 482"/>
                <a:gd name="T105" fmla="*/ 356938 h 506"/>
                <a:gd name="T106" fmla="*/ 175606 w 482"/>
                <a:gd name="T107" fmla="*/ 393204 h 506"/>
                <a:gd name="T108" fmla="*/ 81122 w 482"/>
                <a:gd name="T109" fmla="*/ 335942 h 506"/>
                <a:gd name="T110" fmla="*/ 69670 w 482"/>
                <a:gd name="T111" fmla="*/ 217599 h 506"/>
                <a:gd name="T112" fmla="*/ 150792 w 482"/>
                <a:gd name="T113" fmla="*/ 142203 h 506"/>
                <a:gd name="T114" fmla="*/ 257683 w 482"/>
                <a:gd name="T115" fmla="*/ 157473 h 5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82"/>
                <a:gd name="T175" fmla="*/ 0 h 506"/>
                <a:gd name="T176" fmla="*/ 482 w 482"/>
                <a:gd name="T177" fmla="*/ 506 h 50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42"/>
          <p:cNvGrpSpPr>
            <a:grpSpLocks/>
          </p:cNvGrpSpPr>
          <p:nvPr/>
        </p:nvGrpSpPr>
        <p:grpSpPr bwMode="auto">
          <a:xfrm>
            <a:off x="1654968" y="3309031"/>
            <a:ext cx="665163" cy="666750"/>
            <a:chOff x="3396415" y="3530085"/>
            <a:chExt cx="910390" cy="910390"/>
          </a:xfrm>
        </p:grpSpPr>
        <p:sp>
          <p:nvSpPr>
            <p:cNvPr id="21" name="Oval 43"/>
            <p:cNvSpPr/>
            <p:nvPr/>
          </p:nvSpPr>
          <p:spPr>
            <a:xfrm>
              <a:off x="3396415" y="3530085"/>
              <a:ext cx="910390" cy="910390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2" name="Group 44"/>
            <p:cNvGrpSpPr/>
            <p:nvPr/>
          </p:nvGrpSpPr>
          <p:grpSpPr>
            <a:xfrm>
              <a:off x="3628286" y="3738611"/>
              <a:ext cx="446649" cy="455238"/>
              <a:chOff x="7427913" y="5637213"/>
              <a:chExt cx="742950" cy="757237"/>
            </a:xfrm>
            <a:solidFill>
              <a:schemeClr val="bg1"/>
            </a:solidFill>
          </p:grpSpPr>
          <p:sp>
            <p:nvSpPr>
              <p:cNvPr id="23" name="Freeform 111"/>
              <p:cNvSpPr>
                <a:spLocks noEditPoints="1"/>
              </p:cNvSpPr>
              <p:nvPr/>
            </p:nvSpPr>
            <p:spPr bwMode="auto">
              <a:xfrm>
                <a:off x="7689850" y="5637213"/>
                <a:ext cx="220663" cy="279400"/>
              </a:xfrm>
              <a:custGeom>
                <a:avLst/>
                <a:gdLst>
                  <a:gd name="T0" fmla="*/ 139 w 139"/>
                  <a:gd name="T1" fmla="*/ 100 h 176"/>
                  <a:gd name="T2" fmla="*/ 136 w 139"/>
                  <a:gd name="T3" fmla="*/ 91 h 176"/>
                  <a:gd name="T4" fmla="*/ 132 w 139"/>
                  <a:gd name="T5" fmla="*/ 82 h 176"/>
                  <a:gd name="T6" fmla="*/ 126 w 139"/>
                  <a:gd name="T7" fmla="*/ 76 h 176"/>
                  <a:gd name="T8" fmla="*/ 118 w 139"/>
                  <a:gd name="T9" fmla="*/ 71 h 176"/>
                  <a:gd name="T10" fmla="*/ 107 w 139"/>
                  <a:gd name="T11" fmla="*/ 69 h 176"/>
                  <a:gd name="T12" fmla="*/ 95 w 139"/>
                  <a:gd name="T13" fmla="*/ 67 h 176"/>
                  <a:gd name="T14" fmla="*/ 104 w 139"/>
                  <a:gd name="T15" fmla="*/ 54 h 176"/>
                  <a:gd name="T16" fmla="*/ 107 w 139"/>
                  <a:gd name="T17" fmla="*/ 39 h 176"/>
                  <a:gd name="T18" fmla="*/ 107 w 139"/>
                  <a:gd name="T19" fmla="*/ 31 h 176"/>
                  <a:gd name="T20" fmla="*/ 101 w 139"/>
                  <a:gd name="T21" fmla="*/ 17 h 176"/>
                  <a:gd name="T22" fmla="*/ 91 w 139"/>
                  <a:gd name="T23" fmla="*/ 7 h 176"/>
                  <a:gd name="T24" fmla="*/ 77 w 139"/>
                  <a:gd name="T25" fmla="*/ 1 h 176"/>
                  <a:gd name="T26" fmla="*/ 70 w 139"/>
                  <a:gd name="T27" fmla="*/ 0 h 176"/>
                  <a:gd name="T28" fmla="*/ 54 w 139"/>
                  <a:gd name="T29" fmla="*/ 3 h 176"/>
                  <a:gd name="T30" fmla="*/ 41 w 139"/>
                  <a:gd name="T31" fmla="*/ 12 h 176"/>
                  <a:gd name="T32" fmla="*/ 34 w 139"/>
                  <a:gd name="T33" fmla="*/ 24 h 176"/>
                  <a:gd name="T34" fmla="*/ 31 w 139"/>
                  <a:gd name="T35" fmla="*/ 39 h 176"/>
                  <a:gd name="T36" fmla="*/ 32 w 139"/>
                  <a:gd name="T37" fmla="*/ 46 h 176"/>
                  <a:gd name="T38" fmla="*/ 37 w 139"/>
                  <a:gd name="T39" fmla="*/ 61 h 176"/>
                  <a:gd name="T40" fmla="*/ 43 w 139"/>
                  <a:gd name="T41" fmla="*/ 67 h 176"/>
                  <a:gd name="T42" fmla="*/ 21 w 139"/>
                  <a:gd name="T43" fmla="*/ 71 h 176"/>
                  <a:gd name="T44" fmla="*/ 17 w 139"/>
                  <a:gd name="T45" fmla="*/ 73 h 176"/>
                  <a:gd name="T46" fmla="*/ 9 w 139"/>
                  <a:gd name="T47" fmla="*/ 79 h 176"/>
                  <a:gd name="T48" fmla="*/ 4 w 139"/>
                  <a:gd name="T49" fmla="*/ 86 h 176"/>
                  <a:gd name="T50" fmla="*/ 0 w 139"/>
                  <a:gd name="T51" fmla="*/ 95 h 176"/>
                  <a:gd name="T52" fmla="*/ 0 w 139"/>
                  <a:gd name="T53" fmla="*/ 176 h 176"/>
                  <a:gd name="T54" fmla="*/ 139 w 139"/>
                  <a:gd name="T55" fmla="*/ 100 h 176"/>
                  <a:gd name="T56" fmla="*/ 70 w 139"/>
                  <a:gd name="T57" fmla="*/ 14 h 176"/>
                  <a:gd name="T58" fmla="*/ 78 w 139"/>
                  <a:gd name="T59" fmla="*/ 16 h 176"/>
                  <a:gd name="T60" fmla="*/ 87 w 139"/>
                  <a:gd name="T61" fmla="*/ 22 h 176"/>
                  <a:gd name="T62" fmla="*/ 92 w 139"/>
                  <a:gd name="T63" fmla="*/ 29 h 176"/>
                  <a:gd name="T64" fmla="*/ 93 w 139"/>
                  <a:gd name="T65" fmla="*/ 39 h 176"/>
                  <a:gd name="T66" fmla="*/ 93 w 139"/>
                  <a:gd name="T67" fmla="*/ 43 h 176"/>
                  <a:gd name="T68" fmla="*/ 89 w 139"/>
                  <a:gd name="T69" fmla="*/ 53 h 176"/>
                  <a:gd name="T70" fmla="*/ 82 w 139"/>
                  <a:gd name="T71" fmla="*/ 59 h 176"/>
                  <a:gd name="T72" fmla="*/ 74 w 139"/>
                  <a:gd name="T73" fmla="*/ 63 h 176"/>
                  <a:gd name="T74" fmla="*/ 70 w 139"/>
                  <a:gd name="T75" fmla="*/ 64 h 176"/>
                  <a:gd name="T76" fmla="*/ 60 w 139"/>
                  <a:gd name="T77" fmla="*/ 62 h 176"/>
                  <a:gd name="T78" fmla="*/ 52 w 139"/>
                  <a:gd name="T79" fmla="*/ 56 h 176"/>
                  <a:gd name="T80" fmla="*/ 47 w 139"/>
                  <a:gd name="T81" fmla="*/ 49 h 176"/>
                  <a:gd name="T82" fmla="*/ 45 w 139"/>
                  <a:gd name="T83" fmla="*/ 39 h 176"/>
                  <a:gd name="T84" fmla="*/ 45 w 139"/>
                  <a:gd name="T85" fmla="*/ 34 h 176"/>
                  <a:gd name="T86" fmla="*/ 49 w 139"/>
                  <a:gd name="T87" fmla="*/ 25 h 176"/>
                  <a:gd name="T88" fmla="*/ 55 w 139"/>
                  <a:gd name="T89" fmla="*/ 18 h 176"/>
                  <a:gd name="T90" fmla="*/ 64 w 139"/>
                  <a:gd name="T91" fmla="*/ 15 h 176"/>
                  <a:gd name="T92" fmla="*/ 70 w 139"/>
                  <a:gd name="T93" fmla="*/ 14 h 176"/>
                  <a:gd name="T94" fmla="*/ 109 w 139"/>
                  <a:gd name="T95" fmla="*/ 162 h 176"/>
                  <a:gd name="T96" fmla="*/ 95 w 139"/>
                  <a:gd name="T97" fmla="*/ 106 h 176"/>
                  <a:gd name="T98" fmla="*/ 43 w 139"/>
                  <a:gd name="T99" fmla="*/ 162 h 176"/>
                  <a:gd name="T100" fmla="*/ 28 w 139"/>
                  <a:gd name="T101" fmla="*/ 106 h 176"/>
                  <a:gd name="T102" fmla="*/ 14 w 139"/>
                  <a:gd name="T103" fmla="*/ 162 h 176"/>
                  <a:gd name="T104" fmla="*/ 14 w 139"/>
                  <a:gd name="T105" fmla="*/ 100 h 176"/>
                  <a:gd name="T106" fmla="*/ 18 w 139"/>
                  <a:gd name="T107" fmla="*/ 91 h 176"/>
                  <a:gd name="T108" fmla="*/ 25 w 139"/>
                  <a:gd name="T109" fmla="*/ 85 h 176"/>
                  <a:gd name="T110" fmla="*/ 36 w 139"/>
                  <a:gd name="T111" fmla="*/ 82 h 176"/>
                  <a:gd name="T112" fmla="*/ 58 w 139"/>
                  <a:gd name="T113" fmla="*/ 79 h 176"/>
                  <a:gd name="T114" fmla="*/ 80 w 139"/>
                  <a:gd name="T115" fmla="*/ 79 h 176"/>
                  <a:gd name="T116" fmla="*/ 103 w 139"/>
                  <a:gd name="T117" fmla="*/ 82 h 176"/>
                  <a:gd name="T118" fmla="*/ 114 w 139"/>
                  <a:gd name="T119" fmla="*/ 85 h 176"/>
                  <a:gd name="T120" fmla="*/ 121 w 139"/>
                  <a:gd name="T121" fmla="*/ 91 h 176"/>
                  <a:gd name="T122" fmla="*/ 125 w 139"/>
                  <a:gd name="T123" fmla="*/ 10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76">
                    <a:moveTo>
                      <a:pt x="139" y="100"/>
                    </a:move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6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1"/>
                    </a:lnTo>
                    <a:lnTo>
                      <a:pt x="118" y="71"/>
                    </a:lnTo>
                    <a:lnTo>
                      <a:pt x="107" y="69"/>
                    </a:lnTo>
                    <a:lnTo>
                      <a:pt x="95" y="67"/>
                    </a:lnTo>
                    <a:lnTo>
                      <a:pt x="95" y="67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7"/>
                    </a:lnTo>
                    <a:lnTo>
                      <a:pt x="97" y="12"/>
                    </a:lnTo>
                    <a:lnTo>
                      <a:pt x="91" y="7"/>
                    </a:lnTo>
                    <a:lnTo>
                      <a:pt x="85" y="3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3"/>
                    </a:lnTo>
                    <a:lnTo>
                      <a:pt x="48" y="7"/>
                    </a:lnTo>
                    <a:lnTo>
                      <a:pt x="41" y="12"/>
                    </a:lnTo>
                    <a:lnTo>
                      <a:pt x="37" y="17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6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7"/>
                    </a:lnTo>
                    <a:lnTo>
                      <a:pt x="43" y="67"/>
                    </a:lnTo>
                    <a:lnTo>
                      <a:pt x="32" y="69"/>
                    </a:lnTo>
                    <a:lnTo>
                      <a:pt x="21" y="71"/>
                    </a:lnTo>
                    <a:lnTo>
                      <a:pt x="21" y="71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6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5"/>
                    </a:lnTo>
                    <a:lnTo>
                      <a:pt x="78" y="16"/>
                    </a:lnTo>
                    <a:lnTo>
                      <a:pt x="82" y="18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29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3"/>
                    </a:lnTo>
                    <a:lnTo>
                      <a:pt x="92" y="49"/>
                    </a:lnTo>
                    <a:lnTo>
                      <a:pt x="89" y="53"/>
                    </a:lnTo>
                    <a:lnTo>
                      <a:pt x="87" y="56"/>
                    </a:lnTo>
                    <a:lnTo>
                      <a:pt x="82" y="59"/>
                    </a:lnTo>
                    <a:lnTo>
                      <a:pt x="78" y="62"/>
                    </a:lnTo>
                    <a:lnTo>
                      <a:pt x="74" y="63"/>
                    </a:lnTo>
                    <a:lnTo>
                      <a:pt x="70" y="64"/>
                    </a:lnTo>
                    <a:lnTo>
                      <a:pt x="70" y="64"/>
                    </a:lnTo>
                    <a:lnTo>
                      <a:pt x="64" y="63"/>
                    </a:lnTo>
                    <a:lnTo>
                      <a:pt x="60" y="62"/>
                    </a:lnTo>
                    <a:lnTo>
                      <a:pt x="55" y="59"/>
                    </a:lnTo>
                    <a:lnTo>
                      <a:pt x="52" y="56"/>
                    </a:lnTo>
                    <a:lnTo>
                      <a:pt x="49" y="53"/>
                    </a:lnTo>
                    <a:lnTo>
                      <a:pt x="47" y="49"/>
                    </a:lnTo>
                    <a:lnTo>
                      <a:pt x="45" y="43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29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8"/>
                    </a:lnTo>
                    <a:lnTo>
                      <a:pt x="60" y="16"/>
                    </a:lnTo>
                    <a:lnTo>
                      <a:pt x="64" y="15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6"/>
                    </a:lnTo>
                    <a:lnTo>
                      <a:pt x="95" y="106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6"/>
                    </a:lnTo>
                    <a:lnTo>
                      <a:pt x="28" y="106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8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9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8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112"/>
              <p:cNvSpPr>
                <a:spLocks noEditPoints="1"/>
              </p:cNvSpPr>
              <p:nvPr/>
            </p:nvSpPr>
            <p:spPr bwMode="auto">
              <a:xfrm>
                <a:off x="7689850" y="6115050"/>
                <a:ext cx="220663" cy="279400"/>
              </a:xfrm>
              <a:custGeom>
                <a:avLst/>
                <a:gdLst>
                  <a:gd name="T0" fmla="*/ 118 w 139"/>
                  <a:gd name="T1" fmla="*/ 72 h 176"/>
                  <a:gd name="T2" fmla="*/ 95 w 139"/>
                  <a:gd name="T3" fmla="*/ 66 h 176"/>
                  <a:gd name="T4" fmla="*/ 101 w 139"/>
                  <a:gd name="T5" fmla="*/ 61 h 176"/>
                  <a:gd name="T6" fmla="*/ 107 w 139"/>
                  <a:gd name="T7" fmla="*/ 47 h 176"/>
                  <a:gd name="T8" fmla="*/ 107 w 139"/>
                  <a:gd name="T9" fmla="*/ 39 h 176"/>
                  <a:gd name="T10" fmla="*/ 105 w 139"/>
                  <a:gd name="T11" fmla="*/ 24 h 176"/>
                  <a:gd name="T12" fmla="*/ 97 w 139"/>
                  <a:gd name="T13" fmla="*/ 11 h 176"/>
                  <a:gd name="T14" fmla="*/ 85 w 139"/>
                  <a:gd name="T15" fmla="*/ 4 h 176"/>
                  <a:gd name="T16" fmla="*/ 70 w 139"/>
                  <a:gd name="T17" fmla="*/ 0 h 176"/>
                  <a:gd name="T18" fmla="*/ 61 w 139"/>
                  <a:gd name="T19" fmla="*/ 1 h 176"/>
                  <a:gd name="T20" fmla="*/ 48 w 139"/>
                  <a:gd name="T21" fmla="*/ 7 h 176"/>
                  <a:gd name="T22" fmla="*/ 37 w 139"/>
                  <a:gd name="T23" fmla="*/ 18 h 176"/>
                  <a:gd name="T24" fmla="*/ 32 w 139"/>
                  <a:gd name="T25" fmla="*/ 31 h 176"/>
                  <a:gd name="T26" fmla="*/ 31 w 139"/>
                  <a:gd name="T27" fmla="*/ 39 h 176"/>
                  <a:gd name="T28" fmla="*/ 34 w 139"/>
                  <a:gd name="T29" fmla="*/ 54 h 176"/>
                  <a:gd name="T30" fmla="*/ 43 w 139"/>
                  <a:gd name="T31" fmla="*/ 66 h 176"/>
                  <a:gd name="T32" fmla="*/ 32 w 139"/>
                  <a:gd name="T33" fmla="*/ 68 h 176"/>
                  <a:gd name="T34" fmla="*/ 21 w 139"/>
                  <a:gd name="T35" fmla="*/ 72 h 176"/>
                  <a:gd name="T36" fmla="*/ 12 w 139"/>
                  <a:gd name="T37" fmla="*/ 76 h 176"/>
                  <a:gd name="T38" fmla="*/ 6 w 139"/>
                  <a:gd name="T39" fmla="*/ 82 h 176"/>
                  <a:gd name="T40" fmla="*/ 1 w 139"/>
                  <a:gd name="T41" fmla="*/ 91 h 176"/>
                  <a:gd name="T42" fmla="*/ 0 w 139"/>
                  <a:gd name="T43" fmla="*/ 100 h 176"/>
                  <a:gd name="T44" fmla="*/ 139 w 139"/>
                  <a:gd name="T45" fmla="*/ 176 h 176"/>
                  <a:gd name="T46" fmla="*/ 139 w 139"/>
                  <a:gd name="T47" fmla="*/ 100 h 176"/>
                  <a:gd name="T48" fmla="*/ 136 w 139"/>
                  <a:gd name="T49" fmla="*/ 91 h 176"/>
                  <a:gd name="T50" fmla="*/ 132 w 139"/>
                  <a:gd name="T51" fmla="*/ 82 h 176"/>
                  <a:gd name="T52" fmla="*/ 126 w 139"/>
                  <a:gd name="T53" fmla="*/ 76 h 176"/>
                  <a:gd name="T54" fmla="*/ 118 w 139"/>
                  <a:gd name="T55" fmla="*/ 72 h 176"/>
                  <a:gd name="T56" fmla="*/ 70 w 139"/>
                  <a:gd name="T57" fmla="*/ 14 h 176"/>
                  <a:gd name="T58" fmla="*/ 74 w 139"/>
                  <a:gd name="T59" fmla="*/ 14 h 176"/>
                  <a:gd name="T60" fmla="*/ 82 w 139"/>
                  <a:gd name="T61" fmla="*/ 19 h 176"/>
                  <a:gd name="T62" fmla="*/ 89 w 139"/>
                  <a:gd name="T63" fmla="*/ 25 h 176"/>
                  <a:gd name="T64" fmla="*/ 93 w 139"/>
                  <a:gd name="T65" fmla="*/ 34 h 176"/>
                  <a:gd name="T66" fmla="*/ 93 w 139"/>
                  <a:gd name="T67" fmla="*/ 39 h 176"/>
                  <a:gd name="T68" fmla="*/ 92 w 139"/>
                  <a:gd name="T69" fmla="*/ 48 h 176"/>
                  <a:gd name="T70" fmla="*/ 87 w 139"/>
                  <a:gd name="T71" fmla="*/ 57 h 176"/>
                  <a:gd name="T72" fmla="*/ 78 w 139"/>
                  <a:gd name="T73" fmla="*/ 61 h 176"/>
                  <a:gd name="T74" fmla="*/ 70 w 139"/>
                  <a:gd name="T75" fmla="*/ 63 h 176"/>
                  <a:gd name="T76" fmla="*/ 64 w 139"/>
                  <a:gd name="T77" fmla="*/ 63 h 176"/>
                  <a:gd name="T78" fmla="*/ 55 w 139"/>
                  <a:gd name="T79" fmla="*/ 59 h 176"/>
                  <a:gd name="T80" fmla="*/ 49 w 139"/>
                  <a:gd name="T81" fmla="*/ 52 h 176"/>
                  <a:gd name="T82" fmla="*/ 45 w 139"/>
                  <a:gd name="T83" fmla="*/ 44 h 176"/>
                  <a:gd name="T84" fmla="*/ 45 w 139"/>
                  <a:gd name="T85" fmla="*/ 39 h 176"/>
                  <a:gd name="T86" fmla="*/ 47 w 139"/>
                  <a:gd name="T87" fmla="*/ 30 h 176"/>
                  <a:gd name="T88" fmla="*/ 52 w 139"/>
                  <a:gd name="T89" fmla="*/ 22 h 176"/>
                  <a:gd name="T90" fmla="*/ 60 w 139"/>
                  <a:gd name="T91" fmla="*/ 17 h 176"/>
                  <a:gd name="T92" fmla="*/ 70 w 139"/>
                  <a:gd name="T93" fmla="*/ 14 h 176"/>
                  <a:gd name="T94" fmla="*/ 125 w 139"/>
                  <a:gd name="T95" fmla="*/ 162 h 176"/>
                  <a:gd name="T96" fmla="*/ 109 w 139"/>
                  <a:gd name="T97" fmla="*/ 105 h 176"/>
                  <a:gd name="T98" fmla="*/ 95 w 139"/>
                  <a:gd name="T99" fmla="*/ 162 h 176"/>
                  <a:gd name="T100" fmla="*/ 43 w 139"/>
                  <a:gd name="T101" fmla="*/ 105 h 176"/>
                  <a:gd name="T102" fmla="*/ 28 w 139"/>
                  <a:gd name="T103" fmla="*/ 162 h 176"/>
                  <a:gd name="T104" fmla="*/ 14 w 139"/>
                  <a:gd name="T105" fmla="*/ 100 h 176"/>
                  <a:gd name="T106" fmla="*/ 14 w 139"/>
                  <a:gd name="T107" fmla="*/ 95 h 176"/>
                  <a:gd name="T108" fmla="*/ 21 w 139"/>
                  <a:gd name="T109" fmla="*/ 87 h 176"/>
                  <a:gd name="T110" fmla="*/ 25 w 139"/>
                  <a:gd name="T111" fmla="*/ 85 h 176"/>
                  <a:gd name="T112" fmla="*/ 47 w 139"/>
                  <a:gd name="T113" fmla="*/ 80 h 176"/>
                  <a:gd name="T114" fmla="*/ 70 w 139"/>
                  <a:gd name="T115" fmla="*/ 78 h 176"/>
                  <a:gd name="T116" fmla="*/ 91 w 139"/>
                  <a:gd name="T117" fmla="*/ 80 h 176"/>
                  <a:gd name="T118" fmla="*/ 114 w 139"/>
                  <a:gd name="T119" fmla="*/ 85 h 176"/>
                  <a:gd name="T120" fmla="*/ 117 w 139"/>
                  <a:gd name="T121" fmla="*/ 87 h 176"/>
                  <a:gd name="T122" fmla="*/ 124 w 139"/>
                  <a:gd name="T123" fmla="*/ 95 h 176"/>
                  <a:gd name="T124" fmla="*/ 125 w 139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9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5" y="66"/>
                    </a:lnTo>
                    <a:lnTo>
                      <a:pt x="95" y="66"/>
                    </a:lnTo>
                    <a:lnTo>
                      <a:pt x="101" y="61"/>
                    </a:lnTo>
                    <a:lnTo>
                      <a:pt x="104" y="54"/>
                    </a:lnTo>
                    <a:lnTo>
                      <a:pt x="107" y="47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1" y="18"/>
                    </a:lnTo>
                    <a:lnTo>
                      <a:pt x="97" y="11"/>
                    </a:lnTo>
                    <a:lnTo>
                      <a:pt x="91" y="7"/>
                    </a:lnTo>
                    <a:lnTo>
                      <a:pt x="85" y="4"/>
                    </a:lnTo>
                    <a:lnTo>
                      <a:pt x="77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1" y="11"/>
                    </a:lnTo>
                    <a:lnTo>
                      <a:pt x="37" y="18"/>
                    </a:lnTo>
                    <a:lnTo>
                      <a:pt x="34" y="24"/>
                    </a:lnTo>
                    <a:lnTo>
                      <a:pt x="32" y="31"/>
                    </a:lnTo>
                    <a:lnTo>
                      <a:pt x="31" y="39"/>
                    </a:lnTo>
                    <a:lnTo>
                      <a:pt x="31" y="39"/>
                    </a:lnTo>
                    <a:lnTo>
                      <a:pt x="32" y="47"/>
                    </a:lnTo>
                    <a:lnTo>
                      <a:pt x="34" y="54"/>
                    </a:lnTo>
                    <a:lnTo>
                      <a:pt x="37" y="61"/>
                    </a:lnTo>
                    <a:lnTo>
                      <a:pt x="43" y="66"/>
                    </a:lnTo>
                    <a:lnTo>
                      <a:pt x="43" y="66"/>
                    </a:lnTo>
                    <a:lnTo>
                      <a:pt x="32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7" y="73"/>
                    </a:lnTo>
                    <a:lnTo>
                      <a:pt x="12" y="76"/>
                    </a:lnTo>
                    <a:lnTo>
                      <a:pt x="9" y="79"/>
                    </a:lnTo>
                    <a:lnTo>
                      <a:pt x="6" y="82"/>
                    </a:lnTo>
                    <a:lnTo>
                      <a:pt x="4" y="87"/>
                    </a:lnTo>
                    <a:lnTo>
                      <a:pt x="1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9" y="176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8" y="95"/>
                    </a:lnTo>
                    <a:lnTo>
                      <a:pt x="136" y="91"/>
                    </a:lnTo>
                    <a:lnTo>
                      <a:pt x="134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6" y="76"/>
                    </a:lnTo>
                    <a:lnTo>
                      <a:pt x="121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70" y="14"/>
                    </a:moveTo>
                    <a:lnTo>
                      <a:pt x="70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2" y="19"/>
                    </a:lnTo>
                    <a:lnTo>
                      <a:pt x="87" y="22"/>
                    </a:lnTo>
                    <a:lnTo>
                      <a:pt x="89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3" y="39"/>
                    </a:lnTo>
                    <a:lnTo>
                      <a:pt x="93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89" y="52"/>
                    </a:lnTo>
                    <a:lnTo>
                      <a:pt x="87" y="57"/>
                    </a:lnTo>
                    <a:lnTo>
                      <a:pt x="82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70" y="63"/>
                    </a:lnTo>
                    <a:lnTo>
                      <a:pt x="70" y="63"/>
                    </a:lnTo>
                    <a:lnTo>
                      <a:pt x="64" y="63"/>
                    </a:lnTo>
                    <a:lnTo>
                      <a:pt x="60" y="61"/>
                    </a:lnTo>
                    <a:lnTo>
                      <a:pt x="55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5" y="44"/>
                    </a:lnTo>
                    <a:lnTo>
                      <a:pt x="45" y="39"/>
                    </a:lnTo>
                    <a:lnTo>
                      <a:pt x="45" y="39"/>
                    </a:lnTo>
                    <a:lnTo>
                      <a:pt x="45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5" y="19"/>
                    </a:lnTo>
                    <a:lnTo>
                      <a:pt x="60" y="17"/>
                    </a:lnTo>
                    <a:lnTo>
                      <a:pt x="64" y="14"/>
                    </a:lnTo>
                    <a:lnTo>
                      <a:pt x="70" y="14"/>
                    </a:lnTo>
                    <a:lnTo>
                      <a:pt x="70" y="14"/>
                    </a:lnTo>
                    <a:close/>
                    <a:moveTo>
                      <a:pt x="125" y="162"/>
                    </a:moveTo>
                    <a:lnTo>
                      <a:pt x="109" y="162"/>
                    </a:lnTo>
                    <a:lnTo>
                      <a:pt x="109" y="105"/>
                    </a:lnTo>
                    <a:lnTo>
                      <a:pt x="95" y="105"/>
                    </a:lnTo>
                    <a:lnTo>
                      <a:pt x="95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4" y="95"/>
                    </a:lnTo>
                    <a:lnTo>
                      <a:pt x="18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70" y="78"/>
                    </a:lnTo>
                    <a:lnTo>
                      <a:pt x="80" y="79"/>
                    </a:lnTo>
                    <a:lnTo>
                      <a:pt x="91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4" y="95"/>
                    </a:lnTo>
                    <a:lnTo>
                      <a:pt x="125" y="100"/>
                    </a:lnTo>
                    <a:lnTo>
                      <a:pt x="125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113"/>
              <p:cNvSpPr>
                <a:spLocks noEditPoints="1"/>
              </p:cNvSpPr>
              <p:nvPr/>
            </p:nvSpPr>
            <p:spPr bwMode="auto">
              <a:xfrm>
                <a:off x="7427913" y="6115050"/>
                <a:ext cx="219075" cy="279400"/>
              </a:xfrm>
              <a:custGeom>
                <a:avLst/>
                <a:gdLst>
                  <a:gd name="T0" fmla="*/ 118 w 138"/>
                  <a:gd name="T1" fmla="*/ 72 h 176"/>
                  <a:gd name="T2" fmla="*/ 96 w 138"/>
                  <a:gd name="T3" fmla="*/ 66 h 176"/>
                  <a:gd name="T4" fmla="*/ 102 w 138"/>
                  <a:gd name="T5" fmla="*/ 61 h 176"/>
                  <a:gd name="T6" fmla="*/ 107 w 138"/>
                  <a:gd name="T7" fmla="*/ 47 h 176"/>
                  <a:gd name="T8" fmla="*/ 108 w 138"/>
                  <a:gd name="T9" fmla="*/ 39 h 176"/>
                  <a:gd name="T10" fmla="*/ 105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2 w 138"/>
                  <a:gd name="T19" fmla="*/ 1 h 176"/>
                  <a:gd name="T20" fmla="*/ 48 w 138"/>
                  <a:gd name="T21" fmla="*/ 7 h 176"/>
                  <a:gd name="T22" fmla="*/ 38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4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1 w 138"/>
                  <a:gd name="T35" fmla="*/ 72 h 176"/>
                  <a:gd name="T36" fmla="*/ 13 w 138"/>
                  <a:gd name="T37" fmla="*/ 76 h 176"/>
                  <a:gd name="T38" fmla="*/ 7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3 w 138"/>
                  <a:gd name="T51" fmla="*/ 82 h 176"/>
                  <a:gd name="T52" fmla="*/ 127 w 138"/>
                  <a:gd name="T53" fmla="*/ 76 h 176"/>
                  <a:gd name="T54" fmla="*/ 118 w 138"/>
                  <a:gd name="T55" fmla="*/ 72 h 176"/>
                  <a:gd name="T56" fmla="*/ 69 w 138"/>
                  <a:gd name="T57" fmla="*/ 14 h 176"/>
                  <a:gd name="T58" fmla="*/ 75 w 138"/>
                  <a:gd name="T59" fmla="*/ 14 h 176"/>
                  <a:gd name="T60" fmla="*/ 83 w 138"/>
                  <a:gd name="T61" fmla="*/ 19 h 176"/>
                  <a:gd name="T62" fmla="*/ 90 w 138"/>
                  <a:gd name="T63" fmla="*/ 25 h 176"/>
                  <a:gd name="T64" fmla="*/ 93 w 138"/>
                  <a:gd name="T65" fmla="*/ 34 h 176"/>
                  <a:gd name="T66" fmla="*/ 94 w 138"/>
                  <a:gd name="T67" fmla="*/ 39 h 176"/>
                  <a:gd name="T68" fmla="*/ 92 w 138"/>
                  <a:gd name="T69" fmla="*/ 48 h 176"/>
                  <a:gd name="T70" fmla="*/ 87 w 138"/>
                  <a:gd name="T71" fmla="*/ 57 h 176"/>
                  <a:gd name="T72" fmla="*/ 79 w 138"/>
                  <a:gd name="T73" fmla="*/ 61 h 176"/>
                  <a:gd name="T74" fmla="*/ 69 w 138"/>
                  <a:gd name="T75" fmla="*/ 63 h 176"/>
                  <a:gd name="T76" fmla="*/ 65 w 138"/>
                  <a:gd name="T77" fmla="*/ 63 h 176"/>
                  <a:gd name="T78" fmla="*/ 56 w 138"/>
                  <a:gd name="T79" fmla="*/ 59 h 176"/>
                  <a:gd name="T80" fmla="*/ 49 w 138"/>
                  <a:gd name="T81" fmla="*/ 52 h 176"/>
                  <a:gd name="T82" fmla="*/ 46 w 138"/>
                  <a:gd name="T83" fmla="*/ 44 h 176"/>
                  <a:gd name="T84" fmla="*/ 46 w 138"/>
                  <a:gd name="T85" fmla="*/ 39 h 176"/>
                  <a:gd name="T86" fmla="*/ 47 w 138"/>
                  <a:gd name="T87" fmla="*/ 30 h 176"/>
                  <a:gd name="T88" fmla="*/ 52 w 138"/>
                  <a:gd name="T89" fmla="*/ 22 h 176"/>
                  <a:gd name="T90" fmla="*/ 60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9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1 w 138"/>
                  <a:gd name="T109" fmla="*/ 87 h 176"/>
                  <a:gd name="T110" fmla="*/ 25 w 138"/>
                  <a:gd name="T111" fmla="*/ 85 h 176"/>
                  <a:gd name="T112" fmla="*/ 47 w 138"/>
                  <a:gd name="T113" fmla="*/ 80 h 176"/>
                  <a:gd name="T114" fmla="*/ 69 w 138"/>
                  <a:gd name="T115" fmla="*/ 78 h 176"/>
                  <a:gd name="T116" fmla="*/ 92 w 138"/>
                  <a:gd name="T117" fmla="*/ 80 h 176"/>
                  <a:gd name="T118" fmla="*/ 114 w 138"/>
                  <a:gd name="T119" fmla="*/ 85 h 176"/>
                  <a:gd name="T120" fmla="*/ 118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8" y="72"/>
                    </a:moveTo>
                    <a:lnTo>
                      <a:pt x="118" y="72"/>
                    </a:lnTo>
                    <a:lnTo>
                      <a:pt x="107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2" y="61"/>
                    </a:lnTo>
                    <a:lnTo>
                      <a:pt x="105" y="54"/>
                    </a:lnTo>
                    <a:lnTo>
                      <a:pt x="107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7" y="31"/>
                    </a:lnTo>
                    <a:lnTo>
                      <a:pt x="105" y="24"/>
                    </a:lnTo>
                    <a:lnTo>
                      <a:pt x="102" y="18"/>
                    </a:lnTo>
                    <a:lnTo>
                      <a:pt x="96" y="11"/>
                    </a:lnTo>
                    <a:lnTo>
                      <a:pt x="91" y="7"/>
                    </a:lnTo>
                    <a:lnTo>
                      <a:pt x="84" y="4"/>
                    </a:lnTo>
                    <a:lnTo>
                      <a:pt x="77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7"/>
                    </a:lnTo>
                    <a:lnTo>
                      <a:pt x="42" y="11"/>
                    </a:lnTo>
                    <a:lnTo>
                      <a:pt x="38" y="18"/>
                    </a:lnTo>
                    <a:lnTo>
                      <a:pt x="34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4" y="54"/>
                    </a:lnTo>
                    <a:lnTo>
                      <a:pt x="38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1" y="72"/>
                    </a:lnTo>
                    <a:lnTo>
                      <a:pt x="21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10" y="79"/>
                    </a:lnTo>
                    <a:lnTo>
                      <a:pt x="7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3" y="82"/>
                    </a:lnTo>
                    <a:lnTo>
                      <a:pt x="130" y="79"/>
                    </a:lnTo>
                    <a:lnTo>
                      <a:pt x="127" y="76"/>
                    </a:lnTo>
                    <a:lnTo>
                      <a:pt x="122" y="73"/>
                    </a:lnTo>
                    <a:lnTo>
                      <a:pt x="118" y="72"/>
                    </a:lnTo>
                    <a:lnTo>
                      <a:pt x="118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5" y="14"/>
                    </a:lnTo>
                    <a:lnTo>
                      <a:pt x="79" y="17"/>
                    </a:lnTo>
                    <a:lnTo>
                      <a:pt x="83" y="19"/>
                    </a:lnTo>
                    <a:lnTo>
                      <a:pt x="87" y="22"/>
                    </a:lnTo>
                    <a:lnTo>
                      <a:pt x="90" y="25"/>
                    </a:lnTo>
                    <a:lnTo>
                      <a:pt x="92" y="30"/>
                    </a:lnTo>
                    <a:lnTo>
                      <a:pt x="93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3" y="44"/>
                    </a:lnTo>
                    <a:lnTo>
                      <a:pt x="92" y="48"/>
                    </a:lnTo>
                    <a:lnTo>
                      <a:pt x="90" y="52"/>
                    </a:lnTo>
                    <a:lnTo>
                      <a:pt x="87" y="57"/>
                    </a:lnTo>
                    <a:lnTo>
                      <a:pt x="83" y="59"/>
                    </a:lnTo>
                    <a:lnTo>
                      <a:pt x="79" y="61"/>
                    </a:lnTo>
                    <a:lnTo>
                      <a:pt x="75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5" y="63"/>
                    </a:lnTo>
                    <a:lnTo>
                      <a:pt x="60" y="61"/>
                    </a:lnTo>
                    <a:lnTo>
                      <a:pt x="56" y="59"/>
                    </a:lnTo>
                    <a:lnTo>
                      <a:pt x="52" y="57"/>
                    </a:lnTo>
                    <a:lnTo>
                      <a:pt x="49" y="52"/>
                    </a:lnTo>
                    <a:lnTo>
                      <a:pt x="47" y="48"/>
                    </a:lnTo>
                    <a:lnTo>
                      <a:pt x="46" y="44"/>
                    </a:lnTo>
                    <a:lnTo>
                      <a:pt x="46" y="39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7" y="30"/>
                    </a:lnTo>
                    <a:lnTo>
                      <a:pt x="49" y="25"/>
                    </a:lnTo>
                    <a:lnTo>
                      <a:pt x="52" y="22"/>
                    </a:lnTo>
                    <a:lnTo>
                      <a:pt x="56" y="19"/>
                    </a:lnTo>
                    <a:lnTo>
                      <a:pt x="60" y="17"/>
                    </a:lnTo>
                    <a:lnTo>
                      <a:pt x="65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9" y="105"/>
                    </a:lnTo>
                    <a:lnTo>
                      <a:pt x="29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1" y="87"/>
                    </a:lnTo>
                    <a:lnTo>
                      <a:pt x="25" y="85"/>
                    </a:lnTo>
                    <a:lnTo>
                      <a:pt x="25" y="85"/>
                    </a:lnTo>
                    <a:lnTo>
                      <a:pt x="36" y="82"/>
                    </a:lnTo>
                    <a:lnTo>
                      <a:pt x="47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81" y="79"/>
                    </a:lnTo>
                    <a:lnTo>
                      <a:pt x="92" y="80"/>
                    </a:lnTo>
                    <a:lnTo>
                      <a:pt x="103" y="82"/>
                    </a:lnTo>
                    <a:lnTo>
                      <a:pt x="114" y="85"/>
                    </a:lnTo>
                    <a:lnTo>
                      <a:pt x="114" y="85"/>
                    </a:lnTo>
                    <a:lnTo>
                      <a:pt x="118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Freeform 114"/>
              <p:cNvSpPr>
                <a:spLocks noEditPoints="1"/>
              </p:cNvSpPr>
              <p:nvPr/>
            </p:nvSpPr>
            <p:spPr bwMode="auto">
              <a:xfrm>
                <a:off x="7951788" y="6115050"/>
                <a:ext cx="219075" cy="279400"/>
              </a:xfrm>
              <a:custGeom>
                <a:avLst/>
                <a:gdLst>
                  <a:gd name="T0" fmla="*/ 117 w 138"/>
                  <a:gd name="T1" fmla="*/ 72 h 176"/>
                  <a:gd name="T2" fmla="*/ 96 w 138"/>
                  <a:gd name="T3" fmla="*/ 66 h 176"/>
                  <a:gd name="T4" fmla="*/ 100 w 138"/>
                  <a:gd name="T5" fmla="*/ 61 h 176"/>
                  <a:gd name="T6" fmla="*/ 106 w 138"/>
                  <a:gd name="T7" fmla="*/ 47 h 176"/>
                  <a:gd name="T8" fmla="*/ 108 w 138"/>
                  <a:gd name="T9" fmla="*/ 39 h 176"/>
                  <a:gd name="T10" fmla="*/ 104 w 138"/>
                  <a:gd name="T11" fmla="*/ 24 h 176"/>
                  <a:gd name="T12" fmla="*/ 96 w 138"/>
                  <a:gd name="T13" fmla="*/ 11 h 176"/>
                  <a:gd name="T14" fmla="*/ 84 w 138"/>
                  <a:gd name="T15" fmla="*/ 4 h 176"/>
                  <a:gd name="T16" fmla="*/ 69 w 138"/>
                  <a:gd name="T17" fmla="*/ 0 h 176"/>
                  <a:gd name="T18" fmla="*/ 61 w 138"/>
                  <a:gd name="T19" fmla="*/ 1 h 176"/>
                  <a:gd name="T20" fmla="*/ 47 w 138"/>
                  <a:gd name="T21" fmla="*/ 7 h 176"/>
                  <a:gd name="T22" fmla="*/ 36 w 138"/>
                  <a:gd name="T23" fmla="*/ 18 h 176"/>
                  <a:gd name="T24" fmla="*/ 31 w 138"/>
                  <a:gd name="T25" fmla="*/ 31 h 176"/>
                  <a:gd name="T26" fmla="*/ 30 w 138"/>
                  <a:gd name="T27" fmla="*/ 39 h 176"/>
                  <a:gd name="T28" fmla="*/ 33 w 138"/>
                  <a:gd name="T29" fmla="*/ 54 h 176"/>
                  <a:gd name="T30" fmla="*/ 42 w 138"/>
                  <a:gd name="T31" fmla="*/ 66 h 176"/>
                  <a:gd name="T32" fmla="*/ 31 w 138"/>
                  <a:gd name="T33" fmla="*/ 68 h 176"/>
                  <a:gd name="T34" fmla="*/ 20 w 138"/>
                  <a:gd name="T35" fmla="*/ 72 h 176"/>
                  <a:gd name="T36" fmla="*/ 13 w 138"/>
                  <a:gd name="T37" fmla="*/ 76 h 176"/>
                  <a:gd name="T38" fmla="*/ 6 w 138"/>
                  <a:gd name="T39" fmla="*/ 82 h 176"/>
                  <a:gd name="T40" fmla="*/ 2 w 138"/>
                  <a:gd name="T41" fmla="*/ 91 h 176"/>
                  <a:gd name="T42" fmla="*/ 0 w 138"/>
                  <a:gd name="T43" fmla="*/ 100 h 176"/>
                  <a:gd name="T44" fmla="*/ 138 w 138"/>
                  <a:gd name="T45" fmla="*/ 176 h 176"/>
                  <a:gd name="T46" fmla="*/ 138 w 138"/>
                  <a:gd name="T47" fmla="*/ 100 h 176"/>
                  <a:gd name="T48" fmla="*/ 137 w 138"/>
                  <a:gd name="T49" fmla="*/ 91 h 176"/>
                  <a:gd name="T50" fmla="*/ 132 w 138"/>
                  <a:gd name="T51" fmla="*/ 82 h 176"/>
                  <a:gd name="T52" fmla="*/ 125 w 138"/>
                  <a:gd name="T53" fmla="*/ 76 h 176"/>
                  <a:gd name="T54" fmla="*/ 117 w 138"/>
                  <a:gd name="T55" fmla="*/ 72 h 176"/>
                  <a:gd name="T56" fmla="*/ 69 w 138"/>
                  <a:gd name="T57" fmla="*/ 14 h 176"/>
                  <a:gd name="T58" fmla="*/ 74 w 138"/>
                  <a:gd name="T59" fmla="*/ 14 h 176"/>
                  <a:gd name="T60" fmla="*/ 83 w 138"/>
                  <a:gd name="T61" fmla="*/ 19 h 176"/>
                  <a:gd name="T62" fmla="*/ 89 w 138"/>
                  <a:gd name="T63" fmla="*/ 25 h 176"/>
                  <a:gd name="T64" fmla="*/ 92 w 138"/>
                  <a:gd name="T65" fmla="*/ 34 h 176"/>
                  <a:gd name="T66" fmla="*/ 94 w 138"/>
                  <a:gd name="T67" fmla="*/ 39 h 176"/>
                  <a:gd name="T68" fmla="*/ 91 w 138"/>
                  <a:gd name="T69" fmla="*/ 48 h 176"/>
                  <a:gd name="T70" fmla="*/ 86 w 138"/>
                  <a:gd name="T71" fmla="*/ 57 h 176"/>
                  <a:gd name="T72" fmla="*/ 78 w 138"/>
                  <a:gd name="T73" fmla="*/ 61 h 176"/>
                  <a:gd name="T74" fmla="*/ 69 w 138"/>
                  <a:gd name="T75" fmla="*/ 63 h 176"/>
                  <a:gd name="T76" fmla="*/ 64 w 138"/>
                  <a:gd name="T77" fmla="*/ 63 h 176"/>
                  <a:gd name="T78" fmla="*/ 55 w 138"/>
                  <a:gd name="T79" fmla="*/ 59 h 176"/>
                  <a:gd name="T80" fmla="*/ 48 w 138"/>
                  <a:gd name="T81" fmla="*/ 52 h 176"/>
                  <a:gd name="T82" fmla="*/ 45 w 138"/>
                  <a:gd name="T83" fmla="*/ 44 h 176"/>
                  <a:gd name="T84" fmla="*/ 44 w 138"/>
                  <a:gd name="T85" fmla="*/ 39 h 176"/>
                  <a:gd name="T86" fmla="*/ 46 w 138"/>
                  <a:gd name="T87" fmla="*/ 30 h 176"/>
                  <a:gd name="T88" fmla="*/ 51 w 138"/>
                  <a:gd name="T89" fmla="*/ 22 h 176"/>
                  <a:gd name="T90" fmla="*/ 59 w 138"/>
                  <a:gd name="T91" fmla="*/ 17 h 176"/>
                  <a:gd name="T92" fmla="*/ 69 w 138"/>
                  <a:gd name="T93" fmla="*/ 14 h 176"/>
                  <a:gd name="T94" fmla="*/ 124 w 138"/>
                  <a:gd name="T95" fmla="*/ 162 h 176"/>
                  <a:gd name="T96" fmla="*/ 110 w 138"/>
                  <a:gd name="T97" fmla="*/ 105 h 176"/>
                  <a:gd name="T98" fmla="*/ 96 w 138"/>
                  <a:gd name="T99" fmla="*/ 162 h 176"/>
                  <a:gd name="T100" fmla="*/ 43 w 138"/>
                  <a:gd name="T101" fmla="*/ 105 h 176"/>
                  <a:gd name="T102" fmla="*/ 28 w 138"/>
                  <a:gd name="T103" fmla="*/ 162 h 176"/>
                  <a:gd name="T104" fmla="*/ 14 w 138"/>
                  <a:gd name="T105" fmla="*/ 100 h 176"/>
                  <a:gd name="T106" fmla="*/ 15 w 138"/>
                  <a:gd name="T107" fmla="*/ 95 h 176"/>
                  <a:gd name="T108" fmla="*/ 20 w 138"/>
                  <a:gd name="T109" fmla="*/ 87 h 176"/>
                  <a:gd name="T110" fmla="*/ 24 w 138"/>
                  <a:gd name="T111" fmla="*/ 85 h 176"/>
                  <a:gd name="T112" fmla="*/ 46 w 138"/>
                  <a:gd name="T113" fmla="*/ 80 h 176"/>
                  <a:gd name="T114" fmla="*/ 69 w 138"/>
                  <a:gd name="T115" fmla="*/ 78 h 176"/>
                  <a:gd name="T116" fmla="*/ 91 w 138"/>
                  <a:gd name="T117" fmla="*/ 80 h 176"/>
                  <a:gd name="T118" fmla="*/ 113 w 138"/>
                  <a:gd name="T119" fmla="*/ 85 h 176"/>
                  <a:gd name="T120" fmla="*/ 117 w 138"/>
                  <a:gd name="T121" fmla="*/ 87 h 176"/>
                  <a:gd name="T122" fmla="*/ 123 w 138"/>
                  <a:gd name="T123" fmla="*/ 95 h 176"/>
                  <a:gd name="T124" fmla="*/ 124 w 138"/>
                  <a:gd name="T125" fmla="*/ 16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8" h="176">
                    <a:moveTo>
                      <a:pt x="117" y="72"/>
                    </a:moveTo>
                    <a:lnTo>
                      <a:pt x="117" y="72"/>
                    </a:lnTo>
                    <a:lnTo>
                      <a:pt x="106" y="68"/>
                    </a:lnTo>
                    <a:lnTo>
                      <a:pt x="96" y="66"/>
                    </a:lnTo>
                    <a:lnTo>
                      <a:pt x="96" y="66"/>
                    </a:lnTo>
                    <a:lnTo>
                      <a:pt x="100" y="61"/>
                    </a:lnTo>
                    <a:lnTo>
                      <a:pt x="104" y="54"/>
                    </a:lnTo>
                    <a:lnTo>
                      <a:pt x="106" y="47"/>
                    </a:lnTo>
                    <a:lnTo>
                      <a:pt x="108" y="39"/>
                    </a:lnTo>
                    <a:lnTo>
                      <a:pt x="108" y="39"/>
                    </a:lnTo>
                    <a:lnTo>
                      <a:pt x="106" y="31"/>
                    </a:lnTo>
                    <a:lnTo>
                      <a:pt x="104" y="24"/>
                    </a:lnTo>
                    <a:lnTo>
                      <a:pt x="101" y="18"/>
                    </a:lnTo>
                    <a:lnTo>
                      <a:pt x="96" y="11"/>
                    </a:lnTo>
                    <a:lnTo>
                      <a:pt x="90" y="7"/>
                    </a:lnTo>
                    <a:lnTo>
                      <a:pt x="84" y="4"/>
                    </a:lnTo>
                    <a:lnTo>
                      <a:pt x="76" y="1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61" y="1"/>
                    </a:lnTo>
                    <a:lnTo>
                      <a:pt x="54" y="4"/>
                    </a:lnTo>
                    <a:lnTo>
                      <a:pt x="47" y="7"/>
                    </a:lnTo>
                    <a:lnTo>
                      <a:pt x="42" y="11"/>
                    </a:lnTo>
                    <a:lnTo>
                      <a:pt x="36" y="18"/>
                    </a:lnTo>
                    <a:lnTo>
                      <a:pt x="33" y="24"/>
                    </a:lnTo>
                    <a:lnTo>
                      <a:pt x="31" y="31"/>
                    </a:lnTo>
                    <a:lnTo>
                      <a:pt x="30" y="39"/>
                    </a:lnTo>
                    <a:lnTo>
                      <a:pt x="30" y="39"/>
                    </a:lnTo>
                    <a:lnTo>
                      <a:pt x="31" y="47"/>
                    </a:lnTo>
                    <a:lnTo>
                      <a:pt x="33" y="54"/>
                    </a:lnTo>
                    <a:lnTo>
                      <a:pt x="37" y="61"/>
                    </a:lnTo>
                    <a:lnTo>
                      <a:pt x="42" y="66"/>
                    </a:lnTo>
                    <a:lnTo>
                      <a:pt x="42" y="66"/>
                    </a:lnTo>
                    <a:lnTo>
                      <a:pt x="31" y="68"/>
                    </a:lnTo>
                    <a:lnTo>
                      <a:pt x="20" y="72"/>
                    </a:lnTo>
                    <a:lnTo>
                      <a:pt x="20" y="72"/>
                    </a:lnTo>
                    <a:lnTo>
                      <a:pt x="16" y="73"/>
                    </a:lnTo>
                    <a:lnTo>
                      <a:pt x="13" y="76"/>
                    </a:lnTo>
                    <a:lnTo>
                      <a:pt x="8" y="79"/>
                    </a:lnTo>
                    <a:lnTo>
                      <a:pt x="6" y="82"/>
                    </a:lnTo>
                    <a:lnTo>
                      <a:pt x="3" y="87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00"/>
                    </a:lnTo>
                    <a:lnTo>
                      <a:pt x="0" y="176"/>
                    </a:lnTo>
                    <a:lnTo>
                      <a:pt x="138" y="176"/>
                    </a:lnTo>
                    <a:lnTo>
                      <a:pt x="138" y="100"/>
                    </a:lnTo>
                    <a:lnTo>
                      <a:pt x="138" y="100"/>
                    </a:lnTo>
                    <a:lnTo>
                      <a:pt x="138" y="95"/>
                    </a:lnTo>
                    <a:lnTo>
                      <a:pt x="137" y="91"/>
                    </a:lnTo>
                    <a:lnTo>
                      <a:pt x="135" y="87"/>
                    </a:lnTo>
                    <a:lnTo>
                      <a:pt x="132" y="82"/>
                    </a:lnTo>
                    <a:lnTo>
                      <a:pt x="129" y="79"/>
                    </a:lnTo>
                    <a:lnTo>
                      <a:pt x="125" y="76"/>
                    </a:lnTo>
                    <a:lnTo>
                      <a:pt x="122" y="73"/>
                    </a:lnTo>
                    <a:lnTo>
                      <a:pt x="117" y="72"/>
                    </a:lnTo>
                    <a:lnTo>
                      <a:pt x="117" y="72"/>
                    </a:lnTo>
                    <a:close/>
                    <a:moveTo>
                      <a:pt x="69" y="14"/>
                    </a:moveTo>
                    <a:lnTo>
                      <a:pt x="69" y="14"/>
                    </a:lnTo>
                    <a:lnTo>
                      <a:pt x="74" y="14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6" y="22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2" y="34"/>
                    </a:lnTo>
                    <a:lnTo>
                      <a:pt x="94" y="39"/>
                    </a:lnTo>
                    <a:lnTo>
                      <a:pt x="94" y="39"/>
                    </a:lnTo>
                    <a:lnTo>
                      <a:pt x="92" y="44"/>
                    </a:lnTo>
                    <a:lnTo>
                      <a:pt x="91" y="48"/>
                    </a:lnTo>
                    <a:lnTo>
                      <a:pt x="89" y="52"/>
                    </a:lnTo>
                    <a:lnTo>
                      <a:pt x="86" y="57"/>
                    </a:lnTo>
                    <a:lnTo>
                      <a:pt x="83" y="59"/>
                    </a:lnTo>
                    <a:lnTo>
                      <a:pt x="78" y="61"/>
                    </a:lnTo>
                    <a:lnTo>
                      <a:pt x="74" y="63"/>
                    </a:lnTo>
                    <a:lnTo>
                      <a:pt x="69" y="63"/>
                    </a:lnTo>
                    <a:lnTo>
                      <a:pt x="69" y="63"/>
                    </a:lnTo>
                    <a:lnTo>
                      <a:pt x="64" y="63"/>
                    </a:lnTo>
                    <a:lnTo>
                      <a:pt x="59" y="61"/>
                    </a:lnTo>
                    <a:lnTo>
                      <a:pt x="55" y="59"/>
                    </a:lnTo>
                    <a:lnTo>
                      <a:pt x="51" y="57"/>
                    </a:lnTo>
                    <a:lnTo>
                      <a:pt x="48" y="52"/>
                    </a:lnTo>
                    <a:lnTo>
                      <a:pt x="46" y="48"/>
                    </a:lnTo>
                    <a:lnTo>
                      <a:pt x="45" y="44"/>
                    </a:lnTo>
                    <a:lnTo>
                      <a:pt x="44" y="39"/>
                    </a:lnTo>
                    <a:lnTo>
                      <a:pt x="44" y="39"/>
                    </a:lnTo>
                    <a:lnTo>
                      <a:pt x="45" y="34"/>
                    </a:lnTo>
                    <a:lnTo>
                      <a:pt x="46" y="30"/>
                    </a:lnTo>
                    <a:lnTo>
                      <a:pt x="48" y="25"/>
                    </a:lnTo>
                    <a:lnTo>
                      <a:pt x="51" y="22"/>
                    </a:lnTo>
                    <a:lnTo>
                      <a:pt x="55" y="19"/>
                    </a:lnTo>
                    <a:lnTo>
                      <a:pt x="59" y="17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14"/>
                    </a:lnTo>
                    <a:close/>
                    <a:moveTo>
                      <a:pt x="124" y="162"/>
                    </a:moveTo>
                    <a:lnTo>
                      <a:pt x="110" y="162"/>
                    </a:lnTo>
                    <a:lnTo>
                      <a:pt x="110" y="105"/>
                    </a:lnTo>
                    <a:lnTo>
                      <a:pt x="96" y="105"/>
                    </a:lnTo>
                    <a:lnTo>
                      <a:pt x="96" y="162"/>
                    </a:lnTo>
                    <a:lnTo>
                      <a:pt x="43" y="162"/>
                    </a:lnTo>
                    <a:lnTo>
                      <a:pt x="43" y="105"/>
                    </a:lnTo>
                    <a:lnTo>
                      <a:pt x="28" y="105"/>
                    </a:lnTo>
                    <a:lnTo>
                      <a:pt x="28" y="162"/>
                    </a:lnTo>
                    <a:lnTo>
                      <a:pt x="14" y="162"/>
                    </a:lnTo>
                    <a:lnTo>
                      <a:pt x="14" y="100"/>
                    </a:lnTo>
                    <a:lnTo>
                      <a:pt x="14" y="100"/>
                    </a:lnTo>
                    <a:lnTo>
                      <a:pt x="15" y="95"/>
                    </a:lnTo>
                    <a:lnTo>
                      <a:pt x="17" y="91"/>
                    </a:lnTo>
                    <a:lnTo>
                      <a:pt x="20" y="87"/>
                    </a:lnTo>
                    <a:lnTo>
                      <a:pt x="24" y="85"/>
                    </a:lnTo>
                    <a:lnTo>
                      <a:pt x="24" y="85"/>
                    </a:lnTo>
                    <a:lnTo>
                      <a:pt x="35" y="82"/>
                    </a:lnTo>
                    <a:lnTo>
                      <a:pt x="46" y="80"/>
                    </a:lnTo>
                    <a:lnTo>
                      <a:pt x="58" y="79"/>
                    </a:lnTo>
                    <a:lnTo>
                      <a:pt x="69" y="78"/>
                    </a:lnTo>
                    <a:lnTo>
                      <a:pt x="79" y="79"/>
                    </a:lnTo>
                    <a:lnTo>
                      <a:pt x="91" y="80"/>
                    </a:lnTo>
                    <a:lnTo>
                      <a:pt x="102" y="82"/>
                    </a:lnTo>
                    <a:lnTo>
                      <a:pt x="113" y="85"/>
                    </a:lnTo>
                    <a:lnTo>
                      <a:pt x="113" y="85"/>
                    </a:lnTo>
                    <a:lnTo>
                      <a:pt x="117" y="87"/>
                    </a:lnTo>
                    <a:lnTo>
                      <a:pt x="121" y="91"/>
                    </a:lnTo>
                    <a:lnTo>
                      <a:pt x="123" y="95"/>
                    </a:lnTo>
                    <a:lnTo>
                      <a:pt x="124" y="100"/>
                    </a:lnTo>
                    <a:lnTo>
                      <a:pt x="124" y="16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115"/>
              <p:cNvSpPr>
                <a:spLocks/>
              </p:cNvSpPr>
              <p:nvPr/>
            </p:nvSpPr>
            <p:spPr bwMode="auto">
              <a:xfrm>
                <a:off x="7519988" y="5938838"/>
                <a:ext cx="557213" cy="138113"/>
              </a:xfrm>
              <a:custGeom>
                <a:avLst/>
                <a:gdLst>
                  <a:gd name="T0" fmla="*/ 15 w 351"/>
                  <a:gd name="T1" fmla="*/ 55 h 87"/>
                  <a:gd name="T2" fmla="*/ 15 w 351"/>
                  <a:gd name="T3" fmla="*/ 55 h 87"/>
                  <a:gd name="T4" fmla="*/ 16 w 351"/>
                  <a:gd name="T5" fmla="*/ 51 h 87"/>
                  <a:gd name="T6" fmla="*/ 19 w 351"/>
                  <a:gd name="T7" fmla="*/ 47 h 87"/>
                  <a:gd name="T8" fmla="*/ 22 w 351"/>
                  <a:gd name="T9" fmla="*/ 44 h 87"/>
                  <a:gd name="T10" fmla="*/ 26 w 351"/>
                  <a:gd name="T11" fmla="*/ 43 h 87"/>
                  <a:gd name="T12" fmla="*/ 169 w 351"/>
                  <a:gd name="T13" fmla="*/ 43 h 87"/>
                  <a:gd name="T14" fmla="*/ 169 w 351"/>
                  <a:gd name="T15" fmla="*/ 85 h 87"/>
                  <a:gd name="T16" fmla="*/ 183 w 351"/>
                  <a:gd name="T17" fmla="*/ 85 h 87"/>
                  <a:gd name="T18" fmla="*/ 183 w 351"/>
                  <a:gd name="T19" fmla="*/ 43 h 87"/>
                  <a:gd name="T20" fmla="*/ 326 w 351"/>
                  <a:gd name="T21" fmla="*/ 43 h 87"/>
                  <a:gd name="T22" fmla="*/ 326 w 351"/>
                  <a:gd name="T23" fmla="*/ 43 h 87"/>
                  <a:gd name="T24" fmla="*/ 330 w 351"/>
                  <a:gd name="T25" fmla="*/ 44 h 87"/>
                  <a:gd name="T26" fmla="*/ 334 w 351"/>
                  <a:gd name="T27" fmla="*/ 47 h 87"/>
                  <a:gd name="T28" fmla="*/ 336 w 351"/>
                  <a:gd name="T29" fmla="*/ 51 h 87"/>
                  <a:gd name="T30" fmla="*/ 337 w 351"/>
                  <a:gd name="T31" fmla="*/ 55 h 87"/>
                  <a:gd name="T32" fmla="*/ 337 w 351"/>
                  <a:gd name="T33" fmla="*/ 87 h 87"/>
                  <a:gd name="T34" fmla="*/ 351 w 351"/>
                  <a:gd name="T35" fmla="*/ 87 h 87"/>
                  <a:gd name="T36" fmla="*/ 351 w 351"/>
                  <a:gd name="T37" fmla="*/ 55 h 87"/>
                  <a:gd name="T38" fmla="*/ 351 w 351"/>
                  <a:gd name="T39" fmla="*/ 55 h 87"/>
                  <a:gd name="T40" fmla="*/ 350 w 351"/>
                  <a:gd name="T41" fmla="*/ 50 h 87"/>
                  <a:gd name="T42" fmla="*/ 349 w 351"/>
                  <a:gd name="T43" fmla="*/ 45 h 87"/>
                  <a:gd name="T44" fmla="*/ 347 w 351"/>
                  <a:gd name="T45" fmla="*/ 40 h 87"/>
                  <a:gd name="T46" fmla="*/ 344 w 351"/>
                  <a:gd name="T47" fmla="*/ 37 h 87"/>
                  <a:gd name="T48" fmla="*/ 340 w 351"/>
                  <a:gd name="T49" fmla="*/ 34 h 87"/>
                  <a:gd name="T50" fmla="*/ 335 w 351"/>
                  <a:gd name="T51" fmla="*/ 31 h 87"/>
                  <a:gd name="T52" fmla="*/ 331 w 351"/>
                  <a:gd name="T53" fmla="*/ 29 h 87"/>
                  <a:gd name="T54" fmla="*/ 326 w 351"/>
                  <a:gd name="T55" fmla="*/ 29 h 87"/>
                  <a:gd name="T56" fmla="*/ 183 w 351"/>
                  <a:gd name="T57" fmla="*/ 29 h 87"/>
                  <a:gd name="T58" fmla="*/ 183 w 351"/>
                  <a:gd name="T59" fmla="*/ 0 h 87"/>
                  <a:gd name="T60" fmla="*/ 169 w 351"/>
                  <a:gd name="T61" fmla="*/ 0 h 87"/>
                  <a:gd name="T62" fmla="*/ 169 w 351"/>
                  <a:gd name="T63" fmla="*/ 29 h 87"/>
                  <a:gd name="T64" fmla="*/ 26 w 351"/>
                  <a:gd name="T65" fmla="*/ 29 h 87"/>
                  <a:gd name="T66" fmla="*/ 26 w 351"/>
                  <a:gd name="T67" fmla="*/ 29 h 87"/>
                  <a:gd name="T68" fmla="*/ 22 w 351"/>
                  <a:gd name="T69" fmla="*/ 29 h 87"/>
                  <a:gd name="T70" fmla="*/ 17 w 351"/>
                  <a:gd name="T71" fmla="*/ 31 h 87"/>
                  <a:gd name="T72" fmla="*/ 12 w 351"/>
                  <a:gd name="T73" fmla="*/ 34 h 87"/>
                  <a:gd name="T74" fmla="*/ 8 w 351"/>
                  <a:gd name="T75" fmla="*/ 37 h 87"/>
                  <a:gd name="T76" fmla="*/ 5 w 351"/>
                  <a:gd name="T77" fmla="*/ 40 h 87"/>
                  <a:gd name="T78" fmla="*/ 3 w 351"/>
                  <a:gd name="T79" fmla="*/ 45 h 87"/>
                  <a:gd name="T80" fmla="*/ 2 w 351"/>
                  <a:gd name="T81" fmla="*/ 50 h 87"/>
                  <a:gd name="T82" fmla="*/ 0 w 351"/>
                  <a:gd name="T83" fmla="*/ 55 h 87"/>
                  <a:gd name="T84" fmla="*/ 0 w 351"/>
                  <a:gd name="T85" fmla="*/ 87 h 87"/>
                  <a:gd name="T86" fmla="*/ 15 w 351"/>
                  <a:gd name="T87" fmla="*/ 87 h 87"/>
                  <a:gd name="T88" fmla="*/ 15 w 351"/>
                  <a:gd name="T89" fmla="*/ 55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51" h="87">
                    <a:moveTo>
                      <a:pt x="15" y="55"/>
                    </a:moveTo>
                    <a:lnTo>
                      <a:pt x="15" y="55"/>
                    </a:lnTo>
                    <a:lnTo>
                      <a:pt x="16" y="51"/>
                    </a:lnTo>
                    <a:lnTo>
                      <a:pt x="19" y="47"/>
                    </a:lnTo>
                    <a:lnTo>
                      <a:pt x="22" y="44"/>
                    </a:lnTo>
                    <a:lnTo>
                      <a:pt x="26" y="43"/>
                    </a:lnTo>
                    <a:lnTo>
                      <a:pt x="169" y="43"/>
                    </a:lnTo>
                    <a:lnTo>
                      <a:pt x="169" y="85"/>
                    </a:lnTo>
                    <a:lnTo>
                      <a:pt x="183" y="85"/>
                    </a:lnTo>
                    <a:lnTo>
                      <a:pt x="183" y="43"/>
                    </a:lnTo>
                    <a:lnTo>
                      <a:pt x="326" y="43"/>
                    </a:lnTo>
                    <a:lnTo>
                      <a:pt x="326" y="43"/>
                    </a:lnTo>
                    <a:lnTo>
                      <a:pt x="330" y="44"/>
                    </a:lnTo>
                    <a:lnTo>
                      <a:pt x="334" y="47"/>
                    </a:lnTo>
                    <a:lnTo>
                      <a:pt x="336" y="51"/>
                    </a:lnTo>
                    <a:lnTo>
                      <a:pt x="337" y="55"/>
                    </a:lnTo>
                    <a:lnTo>
                      <a:pt x="337" y="87"/>
                    </a:lnTo>
                    <a:lnTo>
                      <a:pt x="351" y="87"/>
                    </a:lnTo>
                    <a:lnTo>
                      <a:pt x="351" y="55"/>
                    </a:lnTo>
                    <a:lnTo>
                      <a:pt x="351" y="55"/>
                    </a:lnTo>
                    <a:lnTo>
                      <a:pt x="350" y="50"/>
                    </a:lnTo>
                    <a:lnTo>
                      <a:pt x="349" y="45"/>
                    </a:lnTo>
                    <a:lnTo>
                      <a:pt x="347" y="40"/>
                    </a:lnTo>
                    <a:lnTo>
                      <a:pt x="344" y="37"/>
                    </a:lnTo>
                    <a:lnTo>
                      <a:pt x="340" y="34"/>
                    </a:lnTo>
                    <a:lnTo>
                      <a:pt x="335" y="31"/>
                    </a:lnTo>
                    <a:lnTo>
                      <a:pt x="331" y="29"/>
                    </a:lnTo>
                    <a:lnTo>
                      <a:pt x="326" y="29"/>
                    </a:lnTo>
                    <a:lnTo>
                      <a:pt x="183" y="29"/>
                    </a:lnTo>
                    <a:lnTo>
                      <a:pt x="183" y="0"/>
                    </a:lnTo>
                    <a:lnTo>
                      <a:pt x="169" y="0"/>
                    </a:lnTo>
                    <a:lnTo>
                      <a:pt x="169" y="29"/>
                    </a:lnTo>
                    <a:lnTo>
                      <a:pt x="26" y="29"/>
                    </a:lnTo>
                    <a:lnTo>
                      <a:pt x="26" y="29"/>
                    </a:lnTo>
                    <a:lnTo>
                      <a:pt x="22" y="29"/>
                    </a:lnTo>
                    <a:lnTo>
                      <a:pt x="17" y="31"/>
                    </a:lnTo>
                    <a:lnTo>
                      <a:pt x="12" y="34"/>
                    </a:lnTo>
                    <a:lnTo>
                      <a:pt x="8" y="37"/>
                    </a:lnTo>
                    <a:lnTo>
                      <a:pt x="5" y="40"/>
                    </a:lnTo>
                    <a:lnTo>
                      <a:pt x="3" y="45"/>
                    </a:lnTo>
                    <a:lnTo>
                      <a:pt x="2" y="50"/>
                    </a:lnTo>
                    <a:lnTo>
                      <a:pt x="0" y="55"/>
                    </a:lnTo>
                    <a:lnTo>
                      <a:pt x="0" y="87"/>
                    </a:lnTo>
                    <a:lnTo>
                      <a:pt x="15" y="87"/>
                    </a:lnTo>
                    <a:lnTo>
                      <a:pt x="15" y="5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l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025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135421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Gradient Boosting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zh-TW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利用決策樹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(decision tree)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來處理回歸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(regression)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和分類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(classification)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的問題。</a:t>
            </a:r>
            <a:endParaRPr lang="en-US" altLang="zh-TW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</a:t>
            </a:r>
          </a:p>
        </p:txBody>
      </p:sp>
      <p:grpSp>
        <p:nvGrpSpPr>
          <p:cNvPr id="38" name="群組 37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39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pic>
        <p:nvPicPr>
          <p:cNvPr id="36866" name="Picture 2" descr="C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95612"/>
            <a:ext cx="86868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096000" y="2995612"/>
            <a:ext cx="4745620" cy="430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they feel satisfied with the bank service?</a:t>
            </a:r>
            <a:endParaRPr lang="zh-TW" altLang="en-US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69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1354217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Gradient Boosting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zh-TW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利用決策樹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(decision tree)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來處理回歸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(regression)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和分類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(classification)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的問題。</a:t>
            </a:r>
            <a:endParaRPr lang="en-US" altLang="zh-TW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</a:t>
            </a:r>
          </a:p>
        </p:txBody>
      </p:sp>
      <p:grpSp>
        <p:nvGrpSpPr>
          <p:cNvPr id="38" name="群組 37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39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pic>
        <p:nvPicPr>
          <p:cNvPr id="37890" name="Picture 2" descr="TwoC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53" y="2776617"/>
            <a:ext cx="8102644" cy="396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7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1015663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Gradient Boosting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endParaRPr lang="en-US" altLang="zh-TW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algn="l" fontAlgn="auto">
              <a:spcAft>
                <a:spcPts val="0"/>
              </a:spcAft>
              <a:buClr>
                <a:srgbClr val="FF8A00"/>
              </a:buClr>
              <a:defRPr/>
            </a:pP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   利用決策樹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(decision tree)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來處理回歸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(regression)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和分類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(classification)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的問題。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78" name="Group 41"/>
          <p:cNvGrpSpPr>
            <a:grpSpLocks/>
          </p:cNvGrpSpPr>
          <p:nvPr/>
        </p:nvGrpSpPr>
        <p:grpSpPr bwMode="auto">
          <a:xfrm>
            <a:off x="1821656" y="2581273"/>
            <a:ext cx="1849437" cy="1849436"/>
            <a:chOff x="1810694" y="2823508"/>
            <a:chExt cx="1849920" cy="1849918"/>
          </a:xfrm>
        </p:grpSpPr>
        <p:sp>
          <p:nvSpPr>
            <p:cNvPr id="107" name="Oval 37"/>
            <p:cNvSpPr/>
            <p:nvPr/>
          </p:nvSpPr>
          <p:spPr>
            <a:xfrm>
              <a:off x="1888501" y="2901315"/>
              <a:ext cx="1694305" cy="1694304"/>
            </a:xfrm>
            <a:prstGeom prst="ellipse">
              <a:avLst/>
            </a:prstGeom>
            <a:blipFill>
              <a:blip r:embed="rId3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8" name="Oval 16"/>
            <p:cNvSpPr/>
            <p:nvPr/>
          </p:nvSpPr>
          <p:spPr>
            <a:xfrm>
              <a:off x="1810694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79" name="Rectangle 20"/>
          <p:cNvSpPr/>
          <p:nvPr/>
        </p:nvSpPr>
        <p:spPr>
          <a:xfrm>
            <a:off x="1723231" y="4732337"/>
            <a:ext cx="2046287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0" name="Group 42"/>
          <p:cNvGrpSpPr>
            <a:grpSpLocks/>
          </p:cNvGrpSpPr>
          <p:nvPr/>
        </p:nvGrpSpPr>
        <p:grpSpPr bwMode="auto">
          <a:xfrm>
            <a:off x="4061618" y="2581275"/>
            <a:ext cx="1849438" cy="1849437"/>
            <a:chOff x="4050925" y="2823508"/>
            <a:chExt cx="1849920" cy="1849918"/>
          </a:xfrm>
        </p:grpSpPr>
        <p:sp>
          <p:nvSpPr>
            <p:cNvPr id="105" name="Oval 38"/>
            <p:cNvSpPr/>
            <p:nvPr/>
          </p:nvSpPr>
          <p:spPr>
            <a:xfrm>
              <a:off x="4128733" y="2901315"/>
              <a:ext cx="1694303" cy="1694304"/>
            </a:xfrm>
            <a:prstGeom prst="ellipse">
              <a:avLst/>
            </a:prstGeom>
            <a:blipFill>
              <a:blip r:embed="rId4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6" name="Oval 17"/>
            <p:cNvSpPr/>
            <p:nvPr/>
          </p:nvSpPr>
          <p:spPr>
            <a:xfrm>
              <a:off x="4050925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81" name="Rectangle 21"/>
          <p:cNvSpPr/>
          <p:nvPr/>
        </p:nvSpPr>
        <p:spPr>
          <a:xfrm>
            <a:off x="3963193" y="4732337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2" name="Group 43"/>
          <p:cNvGrpSpPr>
            <a:grpSpLocks/>
          </p:cNvGrpSpPr>
          <p:nvPr/>
        </p:nvGrpSpPr>
        <p:grpSpPr bwMode="auto">
          <a:xfrm>
            <a:off x="6301581" y="2581273"/>
            <a:ext cx="1849437" cy="1849436"/>
            <a:chOff x="6291156" y="2823508"/>
            <a:chExt cx="1849920" cy="1849918"/>
          </a:xfrm>
        </p:grpSpPr>
        <p:sp>
          <p:nvSpPr>
            <p:cNvPr id="103" name="Oval 39"/>
            <p:cNvSpPr/>
            <p:nvPr/>
          </p:nvSpPr>
          <p:spPr>
            <a:xfrm>
              <a:off x="6368963" y="2901315"/>
              <a:ext cx="1694305" cy="1694304"/>
            </a:xfrm>
            <a:prstGeom prst="ellipse">
              <a:avLst/>
            </a:prstGeom>
            <a:blipFill>
              <a:blip r:embed="rId5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4" name="Oval 18"/>
            <p:cNvSpPr/>
            <p:nvPr/>
          </p:nvSpPr>
          <p:spPr>
            <a:xfrm>
              <a:off x="629115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83" name="Rectangle 22"/>
          <p:cNvSpPr/>
          <p:nvPr/>
        </p:nvSpPr>
        <p:spPr>
          <a:xfrm>
            <a:off x="6203156" y="4732337"/>
            <a:ext cx="2046287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4" name="Group 44"/>
          <p:cNvGrpSpPr>
            <a:grpSpLocks/>
          </p:cNvGrpSpPr>
          <p:nvPr/>
        </p:nvGrpSpPr>
        <p:grpSpPr bwMode="auto">
          <a:xfrm>
            <a:off x="8541543" y="2581275"/>
            <a:ext cx="1849438" cy="1849437"/>
            <a:chOff x="8531386" y="2823508"/>
            <a:chExt cx="1849920" cy="1849918"/>
          </a:xfrm>
        </p:grpSpPr>
        <p:sp>
          <p:nvSpPr>
            <p:cNvPr id="101" name="Oval 40"/>
            <p:cNvSpPr/>
            <p:nvPr/>
          </p:nvSpPr>
          <p:spPr>
            <a:xfrm>
              <a:off x="8609194" y="2901315"/>
              <a:ext cx="1694303" cy="1694304"/>
            </a:xfrm>
            <a:prstGeom prst="ellipse">
              <a:avLst/>
            </a:prstGeom>
            <a:blipFill>
              <a:blip r:embed="rId6" cstate="email">
                <a:extLst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2" name="Oval 19"/>
            <p:cNvSpPr/>
            <p:nvPr/>
          </p:nvSpPr>
          <p:spPr>
            <a:xfrm>
              <a:off x="8531386" y="2823508"/>
              <a:ext cx="1849920" cy="184991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sp>
        <p:nvSpPr>
          <p:cNvPr id="85" name="Rectangle 23"/>
          <p:cNvSpPr/>
          <p:nvPr/>
        </p:nvSpPr>
        <p:spPr>
          <a:xfrm>
            <a:off x="8443118" y="4732337"/>
            <a:ext cx="2046288" cy="1208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6" name="Isosceles Triangle 29"/>
          <p:cNvSpPr/>
          <p:nvPr/>
        </p:nvSpPr>
        <p:spPr>
          <a:xfrm rot="16200000" flipV="1">
            <a:off x="3787501" y="5279231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87" name="Group 47"/>
          <p:cNvGrpSpPr>
            <a:grpSpLocks/>
          </p:cNvGrpSpPr>
          <p:nvPr/>
        </p:nvGrpSpPr>
        <p:grpSpPr bwMode="auto">
          <a:xfrm>
            <a:off x="2254716" y="4873626"/>
            <a:ext cx="981744" cy="678390"/>
            <a:chOff x="2245034" y="5092767"/>
            <a:chExt cx="981254" cy="679337"/>
          </a:xfrm>
        </p:grpSpPr>
        <p:sp>
          <p:nvSpPr>
            <p:cNvPr id="99" name="speed"/>
            <p:cNvSpPr txBox="1">
              <a:spLocks noChangeArrowheads="1"/>
            </p:cNvSpPr>
            <p:nvPr/>
          </p:nvSpPr>
          <p:spPr bwMode="auto">
            <a:xfrm>
              <a:off x="2245034" y="5525539"/>
              <a:ext cx="981254" cy="246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Train model</a:t>
              </a:r>
            </a:p>
          </p:txBody>
        </p:sp>
        <p:sp>
          <p:nvSpPr>
            <p:cNvPr id="100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 dirty="0">
                  <a:solidFill>
                    <a:srgbClr val="415463"/>
                  </a:solidFill>
                  <a:latin typeface="Calibri" panose="020F0502020204030204" pitchFamily="34" charset="0"/>
                </a:rPr>
                <a:t>01</a:t>
              </a:r>
              <a:endParaRPr lang="en-US" altLang="ko-KR" sz="2000" dirty="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8" name="Group 48"/>
          <p:cNvGrpSpPr>
            <a:grpSpLocks/>
          </p:cNvGrpSpPr>
          <p:nvPr/>
        </p:nvGrpSpPr>
        <p:grpSpPr bwMode="auto">
          <a:xfrm>
            <a:off x="4197594" y="4873626"/>
            <a:ext cx="1577483" cy="678390"/>
            <a:chOff x="1946497" y="5092767"/>
            <a:chExt cx="1578333" cy="679337"/>
          </a:xfrm>
        </p:grpSpPr>
        <p:sp>
          <p:nvSpPr>
            <p:cNvPr id="97" name="speed"/>
            <p:cNvSpPr txBox="1">
              <a:spLocks noChangeArrowheads="1"/>
            </p:cNvSpPr>
            <p:nvPr/>
          </p:nvSpPr>
          <p:spPr bwMode="auto">
            <a:xfrm>
              <a:off x="1946497" y="5525539"/>
              <a:ext cx="1578333" cy="2465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Perform prediction</a:t>
              </a:r>
            </a:p>
          </p:txBody>
        </p:sp>
        <p:sp>
          <p:nvSpPr>
            <p:cNvPr id="98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02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9" name="Group 52"/>
          <p:cNvGrpSpPr>
            <a:grpSpLocks/>
          </p:cNvGrpSpPr>
          <p:nvPr/>
        </p:nvGrpSpPr>
        <p:grpSpPr bwMode="auto">
          <a:xfrm>
            <a:off x="6203156" y="4873622"/>
            <a:ext cx="2046287" cy="1066804"/>
            <a:chOff x="1711970" y="5092767"/>
            <a:chExt cx="2047390" cy="1068294"/>
          </a:xfrm>
        </p:grpSpPr>
        <p:sp>
          <p:nvSpPr>
            <p:cNvPr id="95" name="speed"/>
            <p:cNvSpPr txBox="1">
              <a:spLocks noChangeArrowheads="1"/>
            </p:cNvSpPr>
            <p:nvPr/>
          </p:nvSpPr>
          <p:spPr bwMode="auto">
            <a:xfrm>
              <a:off x="1711970" y="5421365"/>
              <a:ext cx="2047390" cy="7396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Transform regression result into </a:t>
              </a:r>
            </a:p>
            <a:p>
              <a:pPr algn="ctr" latinLnBrk="1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binary classification </a:t>
              </a: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03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90" name="Group 55"/>
          <p:cNvGrpSpPr>
            <a:grpSpLocks/>
          </p:cNvGrpSpPr>
          <p:nvPr/>
        </p:nvGrpSpPr>
        <p:grpSpPr bwMode="auto">
          <a:xfrm>
            <a:off x="8443117" y="4873627"/>
            <a:ext cx="2046289" cy="927100"/>
            <a:chOff x="1712231" y="5092767"/>
            <a:chExt cx="2045273" cy="928394"/>
          </a:xfrm>
        </p:grpSpPr>
        <p:sp>
          <p:nvSpPr>
            <p:cNvPr id="93" name="speed"/>
            <p:cNvSpPr txBox="1">
              <a:spLocks noChangeArrowheads="1"/>
            </p:cNvSpPr>
            <p:nvPr/>
          </p:nvSpPr>
          <p:spPr bwMode="auto">
            <a:xfrm>
              <a:off x="1712231" y="5525539"/>
              <a:ext cx="2045273" cy="495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ctr" latinLnBrk="1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Evaluate </a:t>
              </a:r>
            </a:p>
            <a:p>
              <a:pPr algn="ctr" latinLnBrk="1">
                <a:defRPr/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rPr>
                <a:t>model performance</a:t>
              </a:r>
            </a:p>
          </p:txBody>
        </p:sp>
        <p:sp>
          <p:nvSpPr>
            <p:cNvPr id="94" name="speed"/>
            <p:cNvSpPr txBox="1">
              <a:spLocks noChangeArrowheads="1"/>
            </p:cNvSpPr>
            <p:nvPr/>
          </p:nvSpPr>
          <p:spPr bwMode="auto">
            <a:xfrm>
              <a:off x="2527264" y="5092767"/>
              <a:ext cx="416781" cy="44319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3200">
                  <a:solidFill>
                    <a:srgbClr val="415463"/>
                  </a:solidFill>
                  <a:latin typeface="Calibri" panose="020F0502020204030204" pitchFamily="34" charset="0"/>
                </a:rPr>
                <a:t>04</a:t>
              </a:r>
              <a:endParaRPr lang="en-US" altLang="ko-KR" sz="2000">
                <a:solidFill>
                  <a:srgbClr val="415463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91" name="Isosceles Triangle 29"/>
          <p:cNvSpPr/>
          <p:nvPr/>
        </p:nvSpPr>
        <p:spPr>
          <a:xfrm rot="16200000" flipV="1">
            <a:off x="6027464" y="5283658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92" name="Isosceles Triangle 29"/>
          <p:cNvSpPr/>
          <p:nvPr/>
        </p:nvSpPr>
        <p:spPr>
          <a:xfrm rot="16200000" flipV="1">
            <a:off x="8247061" y="5282776"/>
            <a:ext cx="198437" cy="1143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38" name="群組 37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39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0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90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55625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案例簡介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063" y="1422400"/>
            <a:ext cx="11212512" cy="338554"/>
          </a:xfrm>
          <a:prstGeom prst="rect">
            <a:avLst/>
          </a:prstGeom>
          <a:noFill/>
          <a:extLst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marL="180975" indent="-180975" algn="l" fontAlgn="auto">
              <a:spcAft>
                <a:spcPts val="0"/>
              </a:spcAft>
              <a:buClr>
                <a:srgbClr val="FF8A0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22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eXtreme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Gradient Boosting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altLang="ko-KR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zh-TW" altLang="en-US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極限梯度提升</a:t>
            </a:r>
            <a:r>
              <a:rPr lang="en-US" altLang="zh-TW" sz="2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)</a:t>
            </a:r>
            <a:endParaRPr lang="en-US" altLang="ko-KR" sz="2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79425" y="962025"/>
            <a:ext cx="11233150" cy="360363"/>
            <a:chOff x="479425" y="962025"/>
            <a:chExt cx="11233150" cy="360363"/>
          </a:xfrm>
        </p:grpSpPr>
        <p:sp>
          <p:nvSpPr>
            <p:cNvPr id="42" name="Rectangle 1"/>
            <p:cNvSpPr/>
            <p:nvPr/>
          </p:nvSpPr>
          <p:spPr>
            <a:xfrm>
              <a:off x="479425" y="962025"/>
              <a:ext cx="11233150" cy="360363"/>
            </a:xfrm>
            <a:prstGeom prst="rect">
              <a:avLst/>
            </a:prstGeom>
            <a:solidFill>
              <a:srgbClr val="FF8A00"/>
            </a:solidFill>
            <a:ln w="3175"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43" name="Rectangle 3"/>
            <p:cNvSpPr txBox="1">
              <a:spLocks noChangeArrowheads="1"/>
            </p:cNvSpPr>
            <p:nvPr/>
          </p:nvSpPr>
          <p:spPr bwMode="auto">
            <a:xfrm>
              <a:off x="574675" y="1012825"/>
              <a:ext cx="106934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Calibri" pitchFamily="34" charset="0"/>
                  <a:ea typeface="맑은 고딕"/>
                  <a:cs typeface="Tahoma" pitchFamily="34" charset="0"/>
                </a:rPr>
                <a:t>XGBoost</a:t>
              </a:r>
              <a:endParaRPr lang="en-US" altLang="ko-KR" b="1" dirty="0">
                <a:solidFill>
                  <a:schemeClr val="bg1"/>
                </a:solidFill>
                <a:latin typeface="Calibri" pitchFamily="34" charset="0"/>
                <a:ea typeface="맑은 고딕"/>
                <a:cs typeface="Tahoma" pitchFamily="34" charset="0"/>
              </a:endParaRPr>
            </a:p>
          </p:txBody>
        </p:sp>
      </p:grpSp>
      <p:grpSp>
        <p:nvGrpSpPr>
          <p:cNvPr id="79" name="Group 63"/>
          <p:cNvGrpSpPr>
            <a:grpSpLocks/>
          </p:cNvGrpSpPr>
          <p:nvPr/>
        </p:nvGrpSpPr>
        <p:grpSpPr bwMode="auto">
          <a:xfrm>
            <a:off x="1566867" y="2158008"/>
            <a:ext cx="2122248" cy="2650887"/>
            <a:chOff x="368864" y="3277984"/>
            <a:chExt cx="2122159" cy="2650743"/>
          </a:xfrm>
        </p:grpSpPr>
        <p:grpSp>
          <p:nvGrpSpPr>
            <p:cNvPr id="80" name="Group 8"/>
            <p:cNvGrpSpPr>
              <a:grpSpLocks/>
            </p:cNvGrpSpPr>
            <p:nvPr/>
          </p:nvGrpSpPr>
          <p:grpSpPr bwMode="auto">
            <a:xfrm>
              <a:off x="698276" y="3277984"/>
              <a:ext cx="1463337" cy="1463337"/>
              <a:chOff x="1307231" y="4510530"/>
              <a:chExt cx="1000800" cy="1000800"/>
            </a:xfrm>
          </p:grpSpPr>
          <p:sp>
            <p:nvSpPr>
              <p:cNvPr id="84" name="Oval 9"/>
              <p:cNvSpPr/>
              <p:nvPr/>
            </p:nvSpPr>
            <p:spPr>
              <a:xfrm>
                <a:off x="1307679" y="4510530"/>
                <a:ext cx="999903" cy="100097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5" name="Freeform 10"/>
              <p:cNvSpPr>
                <a:spLocks noEditPoints="1"/>
              </p:cNvSpPr>
              <p:nvPr/>
            </p:nvSpPr>
            <p:spPr bwMode="auto">
              <a:xfrm>
                <a:off x="1555212" y="4728747"/>
                <a:ext cx="504837" cy="564542"/>
              </a:xfrm>
              <a:custGeom>
                <a:avLst/>
                <a:gdLst>
                  <a:gd name="T0" fmla="*/ 401 w 426"/>
                  <a:gd name="T1" fmla="*/ 297 h 476"/>
                  <a:gd name="T2" fmla="*/ 314 w 426"/>
                  <a:gd name="T3" fmla="*/ 128 h 476"/>
                  <a:gd name="T4" fmla="*/ 329 w 426"/>
                  <a:gd name="T5" fmla="*/ 0 h 476"/>
                  <a:gd name="T6" fmla="*/ 251 w 426"/>
                  <a:gd name="T7" fmla="*/ 105 h 476"/>
                  <a:gd name="T8" fmla="*/ 251 w 426"/>
                  <a:gd name="T9" fmla="*/ 160 h 476"/>
                  <a:gd name="T10" fmla="*/ 190 w 426"/>
                  <a:gd name="T11" fmla="*/ 122 h 476"/>
                  <a:gd name="T12" fmla="*/ 175 w 426"/>
                  <a:gd name="T13" fmla="*/ 133 h 476"/>
                  <a:gd name="T14" fmla="*/ 205 w 426"/>
                  <a:gd name="T15" fmla="*/ 105 h 476"/>
                  <a:gd name="T16" fmla="*/ 97 w 426"/>
                  <a:gd name="T17" fmla="*/ 105 h 476"/>
                  <a:gd name="T18" fmla="*/ 67 w 426"/>
                  <a:gd name="T19" fmla="*/ 128 h 476"/>
                  <a:gd name="T20" fmla="*/ 39 w 426"/>
                  <a:gd name="T21" fmla="*/ 297 h 476"/>
                  <a:gd name="T22" fmla="*/ 0 w 426"/>
                  <a:gd name="T23" fmla="*/ 476 h 476"/>
                  <a:gd name="T24" fmla="*/ 164 w 426"/>
                  <a:gd name="T25" fmla="*/ 414 h 476"/>
                  <a:gd name="T26" fmla="*/ 175 w 426"/>
                  <a:gd name="T27" fmla="*/ 243 h 476"/>
                  <a:gd name="T28" fmla="*/ 236 w 426"/>
                  <a:gd name="T29" fmla="*/ 273 h 476"/>
                  <a:gd name="T30" fmla="*/ 251 w 426"/>
                  <a:gd name="T31" fmla="*/ 297 h 476"/>
                  <a:gd name="T32" fmla="*/ 256 w 426"/>
                  <a:gd name="T33" fmla="*/ 414 h 476"/>
                  <a:gd name="T34" fmla="*/ 426 w 426"/>
                  <a:gd name="T35" fmla="*/ 414 h 476"/>
                  <a:gd name="T36" fmla="*/ 14 w 426"/>
                  <a:gd name="T37" fmla="*/ 462 h 476"/>
                  <a:gd name="T38" fmla="*/ 155 w 426"/>
                  <a:gd name="T39" fmla="*/ 462 h 476"/>
                  <a:gd name="T40" fmla="*/ 235 w 426"/>
                  <a:gd name="T41" fmla="*/ 26 h 476"/>
                  <a:gd name="T42" fmla="*/ 235 w 426"/>
                  <a:gd name="T43" fmla="*/ 40 h 476"/>
                  <a:gd name="T44" fmla="*/ 235 w 426"/>
                  <a:gd name="T45" fmla="*/ 91 h 476"/>
                  <a:gd name="T46" fmla="*/ 300 w 426"/>
                  <a:gd name="T47" fmla="*/ 105 h 476"/>
                  <a:gd name="T48" fmla="*/ 265 w 426"/>
                  <a:gd name="T49" fmla="*/ 105 h 476"/>
                  <a:gd name="T50" fmla="*/ 221 w 426"/>
                  <a:gd name="T51" fmla="*/ 160 h 476"/>
                  <a:gd name="T52" fmla="*/ 205 w 426"/>
                  <a:gd name="T53" fmla="*/ 160 h 476"/>
                  <a:gd name="T54" fmla="*/ 221 w 426"/>
                  <a:gd name="T55" fmla="*/ 229 h 476"/>
                  <a:gd name="T56" fmla="*/ 205 w 426"/>
                  <a:gd name="T57" fmla="*/ 229 h 476"/>
                  <a:gd name="T58" fmla="*/ 217 w 426"/>
                  <a:gd name="T59" fmla="*/ 174 h 476"/>
                  <a:gd name="T60" fmla="*/ 190 w 426"/>
                  <a:gd name="T61" fmla="*/ 26 h 476"/>
                  <a:gd name="T62" fmla="*/ 190 w 426"/>
                  <a:gd name="T63" fmla="*/ 14 h 476"/>
                  <a:gd name="T64" fmla="*/ 190 w 426"/>
                  <a:gd name="T65" fmla="*/ 91 h 476"/>
                  <a:gd name="T66" fmla="*/ 126 w 426"/>
                  <a:gd name="T67" fmla="*/ 105 h 476"/>
                  <a:gd name="T68" fmla="*/ 126 w 426"/>
                  <a:gd name="T69" fmla="*/ 128 h 476"/>
                  <a:gd name="T70" fmla="*/ 20 w 426"/>
                  <a:gd name="T71" fmla="*/ 414 h 476"/>
                  <a:gd name="T72" fmla="*/ 149 w 426"/>
                  <a:gd name="T73" fmla="*/ 414 h 476"/>
                  <a:gd name="T74" fmla="*/ 39 w 426"/>
                  <a:gd name="T75" fmla="*/ 250 h 476"/>
                  <a:gd name="T76" fmla="*/ 39 w 426"/>
                  <a:gd name="T77" fmla="*/ 236 h 476"/>
                  <a:gd name="T78" fmla="*/ 59 w 426"/>
                  <a:gd name="T79" fmla="*/ 210 h 476"/>
                  <a:gd name="T80" fmla="*/ 59 w 426"/>
                  <a:gd name="T81" fmla="*/ 198 h 476"/>
                  <a:gd name="T82" fmla="*/ 39 w 426"/>
                  <a:gd name="T83" fmla="*/ 172 h 476"/>
                  <a:gd name="T84" fmla="*/ 161 w 426"/>
                  <a:gd name="T85" fmla="*/ 160 h 476"/>
                  <a:gd name="T86" fmla="*/ 161 w 426"/>
                  <a:gd name="T87" fmla="*/ 174 h 476"/>
                  <a:gd name="T88" fmla="*/ 133 w 426"/>
                  <a:gd name="T89" fmla="*/ 243 h 476"/>
                  <a:gd name="T90" fmla="*/ 175 w 426"/>
                  <a:gd name="T91" fmla="*/ 229 h 476"/>
                  <a:gd name="T92" fmla="*/ 190 w 426"/>
                  <a:gd name="T93" fmla="*/ 229 h 476"/>
                  <a:gd name="T94" fmla="*/ 205 w 426"/>
                  <a:gd name="T95" fmla="*/ 259 h 476"/>
                  <a:gd name="T96" fmla="*/ 217 w 426"/>
                  <a:gd name="T97" fmla="*/ 243 h 476"/>
                  <a:gd name="T98" fmla="*/ 236 w 426"/>
                  <a:gd name="T99" fmla="*/ 229 h 476"/>
                  <a:gd name="T100" fmla="*/ 251 w 426"/>
                  <a:gd name="T101" fmla="*/ 229 h 476"/>
                  <a:gd name="T102" fmla="*/ 293 w 426"/>
                  <a:gd name="T103" fmla="*/ 243 h 476"/>
                  <a:gd name="T104" fmla="*/ 265 w 426"/>
                  <a:gd name="T105" fmla="*/ 174 h 476"/>
                  <a:gd name="T106" fmla="*/ 265 w 426"/>
                  <a:gd name="T107" fmla="*/ 160 h 476"/>
                  <a:gd name="T108" fmla="*/ 387 w 426"/>
                  <a:gd name="T109" fmla="*/ 172 h 476"/>
                  <a:gd name="T110" fmla="*/ 367 w 426"/>
                  <a:gd name="T111" fmla="*/ 198 h 476"/>
                  <a:gd name="T112" fmla="*/ 367 w 426"/>
                  <a:gd name="T113" fmla="*/ 210 h 476"/>
                  <a:gd name="T114" fmla="*/ 387 w 426"/>
                  <a:gd name="T115" fmla="*/ 236 h 476"/>
                  <a:gd name="T116" fmla="*/ 387 w 426"/>
                  <a:gd name="T117" fmla="*/ 250 h 476"/>
                  <a:gd name="T118" fmla="*/ 265 w 426"/>
                  <a:gd name="T119" fmla="*/ 243 h 476"/>
                  <a:gd name="T120" fmla="*/ 405 w 426"/>
                  <a:gd name="T121" fmla="*/ 414 h 476"/>
                  <a:gd name="T122" fmla="*/ 412 w 426"/>
                  <a:gd name="T123" fmla="*/ 462 h 476"/>
                  <a:gd name="T124" fmla="*/ 412 w 426"/>
                  <a:gd name="T125" fmla="*/ 428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6" h="476">
                    <a:moveTo>
                      <a:pt x="420" y="414"/>
                    </a:moveTo>
                    <a:lnTo>
                      <a:pt x="386" y="297"/>
                    </a:lnTo>
                    <a:lnTo>
                      <a:pt x="401" y="297"/>
                    </a:lnTo>
                    <a:lnTo>
                      <a:pt x="401" y="165"/>
                    </a:lnTo>
                    <a:lnTo>
                      <a:pt x="358" y="128"/>
                    </a:lnTo>
                    <a:lnTo>
                      <a:pt x="314" y="128"/>
                    </a:lnTo>
                    <a:lnTo>
                      <a:pt x="314" y="105"/>
                    </a:lnTo>
                    <a:lnTo>
                      <a:pt x="329" y="105"/>
                    </a:lnTo>
                    <a:lnTo>
                      <a:pt x="329" y="0"/>
                    </a:lnTo>
                    <a:lnTo>
                      <a:pt x="221" y="0"/>
                    </a:lnTo>
                    <a:lnTo>
                      <a:pt x="221" y="105"/>
                    </a:lnTo>
                    <a:lnTo>
                      <a:pt x="251" y="105"/>
                    </a:lnTo>
                    <a:lnTo>
                      <a:pt x="251" y="128"/>
                    </a:lnTo>
                    <a:lnTo>
                      <a:pt x="251" y="133"/>
                    </a:lnTo>
                    <a:lnTo>
                      <a:pt x="251" y="160"/>
                    </a:lnTo>
                    <a:lnTo>
                      <a:pt x="236" y="160"/>
                    </a:lnTo>
                    <a:lnTo>
                      <a:pt x="236" y="122"/>
                    </a:lnTo>
                    <a:lnTo>
                      <a:pt x="190" y="122"/>
                    </a:lnTo>
                    <a:lnTo>
                      <a:pt x="190" y="160"/>
                    </a:lnTo>
                    <a:lnTo>
                      <a:pt x="175" y="160"/>
                    </a:lnTo>
                    <a:lnTo>
                      <a:pt x="175" y="133"/>
                    </a:lnTo>
                    <a:lnTo>
                      <a:pt x="175" y="128"/>
                    </a:lnTo>
                    <a:lnTo>
                      <a:pt x="175" y="105"/>
                    </a:lnTo>
                    <a:lnTo>
                      <a:pt x="205" y="105"/>
                    </a:lnTo>
                    <a:lnTo>
                      <a:pt x="205" y="0"/>
                    </a:lnTo>
                    <a:lnTo>
                      <a:pt x="97" y="0"/>
                    </a:lnTo>
                    <a:lnTo>
                      <a:pt x="97" y="105"/>
                    </a:lnTo>
                    <a:lnTo>
                      <a:pt x="112" y="105"/>
                    </a:lnTo>
                    <a:lnTo>
                      <a:pt x="112" y="128"/>
                    </a:lnTo>
                    <a:lnTo>
                      <a:pt x="67" y="128"/>
                    </a:lnTo>
                    <a:lnTo>
                      <a:pt x="25" y="165"/>
                    </a:lnTo>
                    <a:lnTo>
                      <a:pt x="25" y="297"/>
                    </a:lnTo>
                    <a:lnTo>
                      <a:pt x="39" y="297"/>
                    </a:lnTo>
                    <a:lnTo>
                      <a:pt x="6" y="414"/>
                    </a:lnTo>
                    <a:lnTo>
                      <a:pt x="0" y="414"/>
                    </a:lnTo>
                    <a:lnTo>
                      <a:pt x="0" y="476"/>
                    </a:lnTo>
                    <a:lnTo>
                      <a:pt x="169" y="476"/>
                    </a:lnTo>
                    <a:lnTo>
                      <a:pt x="169" y="414"/>
                    </a:lnTo>
                    <a:lnTo>
                      <a:pt x="164" y="414"/>
                    </a:lnTo>
                    <a:lnTo>
                      <a:pt x="130" y="297"/>
                    </a:lnTo>
                    <a:lnTo>
                      <a:pt x="175" y="297"/>
                    </a:lnTo>
                    <a:lnTo>
                      <a:pt x="175" y="243"/>
                    </a:lnTo>
                    <a:lnTo>
                      <a:pt x="190" y="243"/>
                    </a:lnTo>
                    <a:lnTo>
                      <a:pt x="190" y="273"/>
                    </a:lnTo>
                    <a:lnTo>
                      <a:pt x="236" y="273"/>
                    </a:lnTo>
                    <a:lnTo>
                      <a:pt x="236" y="243"/>
                    </a:lnTo>
                    <a:lnTo>
                      <a:pt x="251" y="243"/>
                    </a:lnTo>
                    <a:lnTo>
                      <a:pt x="251" y="297"/>
                    </a:lnTo>
                    <a:lnTo>
                      <a:pt x="296" y="297"/>
                    </a:lnTo>
                    <a:lnTo>
                      <a:pt x="262" y="414"/>
                    </a:lnTo>
                    <a:lnTo>
                      <a:pt x="256" y="414"/>
                    </a:lnTo>
                    <a:lnTo>
                      <a:pt x="256" y="476"/>
                    </a:lnTo>
                    <a:lnTo>
                      <a:pt x="426" y="476"/>
                    </a:lnTo>
                    <a:lnTo>
                      <a:pt x="426" y="414"/>
                    </a:lnTo>
                    <a:lnTo>
                      <a:pt x="420" y="414"/>
                    </a:lnTo>
                    <a:close/>
                    <a:moveTo>
                      <a:pt x="155" y="462"/>
                    </a:moveTo>
                    <a:lnTo>
                      <a:pt x="14" y="462"/>
                    </a:lnTo>
                    <a:lnTo>
                      <a:pt x="14" y="428"/>
                    </a:lnTo>
                    <a:lnTo>
                      <a:pt x="155" y="428"/>
                    </a:lnTo>
                    <a:lnTo>
                      <a:pt x="155" y="462"/>
                    </a:lnTo>
                    <a:close/>
                    <a:moveTo>
                      <a:pt x="315" y="14"/>
                    </a:moveTo>
                    <a:lnTo>
                      <a:pt x="315" y="26"/>
                    </a:lnTo>
                    <a:lnTo>
                      <a:pt x="235" y="26"/>
                    </a:lnTo>
                    <a:lnTo>
                      <a:pt x="235" y="14"/>
                    </a:lnTo>
                    <a:lnTo>
                      <a:pt x="315" y="14"/>
                    </a:lnTo>
                    <a:close/>
                    <a:moveTo>
                      <a:pt x="235" y="40"/>
                    </a:moveTo>
                    <a:lnTo>
                      <a:pt x="315" y="40"/>
                    </a:lnTo>
                    <a:lnTo>
                      <a:pt x="315" y="91"/>
                    </a:lnTo>
                    <a:lnTo>
                      <a:pt x="235" y="91"/>
                    </a:lnTo>
                    <a:lnTo>
                      <a:pt x="235" y="40"/>
                    </a:lnTo>
                    <a:close/>
                    <a:moveTo>
                      <a:pt x="265" y="105"/>
                    </a:moveTo>
                    <a:lnTo>
                      <a:pt x="300" y="105"/>
                    </a:lnTo>
                    <a:lnTo>
                      <a:pt x="300" y="128"/>
                    </a:lnTo>
                    <a:lnTo>
                      <a:pt x="265" y="128"/>
                    </a:lnTo>
                    <a:lnTo>
                      <a:pt x="265" y="105"/>
                    </a:lnTo>
                    <a:close/>
                    <a:moveTo>
                      <a:pt x="205" y="136"/>
                    </a:moveTo>
                    <a:lnTo>
                      <a:pt x="221" y="136"/>
                    </a:lnTo>
                    <a:lnTo>
                      <a:pt x="221" y="160"/>
                    </a:lnTo>
                    <a:lnTo>
                      <a:pt x="217" y="160"/>
                    </a:lnTo>
                    <a:lnTo>
                      <a:pt x="208" y="160"/>
                    </a:lnTo>
                    <a:lnTo>
                      <a:pt x="205" y="160"/>
                    </a:lnTo>
                    <a:lnTo>
                      <a:pt x="205" y="136"/>
                    </a:lnTo>
                    <a:close/>
                    <a:moveTo>
                      <a:pt x="221" y="174"/>
                    </a:moveTo>
                    <a:lnTo>
                      <a:pt x="221" y="229"/>
                    </a:lnTo>
                    <a:lnTo>
                      <a:pt x="217" y="229"/>
                    </a:lnTo>
                    <a:lnTo>
                      <a:pt x="208" y="229"/>
                    </a:lnTo>
                    <a:lnTo>
                      <a:pt x="205" y="229"/>
                    </a:lnTo>
                    <a:lnTo>
                      <a:pt x="205" y="174"/>
                    </a:lnTo>
                    <a:lnTo>
                      <a:pt x="208" y="174"/>
                    </a:lnTo>
                    <a:lnTo>
                      <a:pt x="217" y="174"/>
                    </a:lnTo>
                    <a:lnTo>
                      <a:pt x="221" y="174"/>
                    </a:lnTo>
                    <a:close/>
                    <a:moveTo>
                      <a:pt x="190" y="14"/>
                    </a:moveTo>
                    <a:lnTo>
                      <a:pt x="190" y="26"/>
                    </a:lnTo>
                    <a:lnTo>
                      <a:pt x="111" y="26"/>
                    </a:lnTo>
                    <a:lnTo>
                      <a:pt x="111" y="14"/>
                    </a:lnTo>
                    <a:lnTo>
                      <a:pt x="190" y="14"/>
                    </a:lnTo>
                    <a:close/>
                    <a:moveTo>
                      <a:pt x="111" y="40"/>
                    </a:moveTo>
                    <a:lnTo>
                      <a:pt x="190" y="40"/>
                    </a:lnTo>
                    <a:lnTo>
                      <a:pt x="190" y="91"/>
                    </a:lnTo>
                    <a:lnTo>
                      <a:pt x="111" y="91"/>
                    </a:lnTo>
                    <a:lnTo>
                      <a:pt x="111" y="40"/>
                    </a:lnTo>
                    <a:close/>
                    <a:moveTo>
                      <a:pt x="126" y="105"/>
                    </a:moveTo>
                    <a:lnTo>
                      <a:pt x="161" y="105"/>
                    </a:lnTo>
                    <a:lnTo>
                      <a:pt x="161" y="128"/>
                    </a:lnTo>
                    <a:lnTo>
                      <a:pt x="126" y="128"/>
                    </a:lnTo>
                    <a:lnTo>
                      <a:pt x="126" y="105"/>
                    </a:lnTo>
                    <a:close/>
                    <a:moveTo>
                      <a:pt x="149" y="414"/>
                    </a:moveTo>
                    <a:lnTo>
                      <a:pt x="20" y="414"/>
                    </a:lnTo>
                    <a:lnTo>
                      <a:pt x="54" y="297"/>
                    </a:lnTo>
                    <a:lnTo>
                      <a:pt x="115" y="297"/>
                    </a:lnTo>
                    <a:lnTo>
                      <a:pt x="149" y="414"/>
                    </a:lnTo>
                    <a:close/>
                    <a:moveTo>
                      <a:pt x="161" y="283"/>
                    </a:moveTo>
                    <a:lnTo>
                      <a:pt x="39" y="283"/>
                    </a:lnTo>
                    <a:lnTo>
                      <a:pt x="39" y="250"/>
                    </a:lnTo>
                    <a:lnTo>
                      <a:pt x="59" y="250"/>
                    </a:lnTo>
                    <a:lnTo>
                      <a:pt x="59" y="236"/>
                    </a:lnTo>
                    <a:lnTo>
                      <a:pt x="39" y="236"/>
                    </a:lnTo>
                    <a:lnTo>
                      <a:pt x="39" y="224"/>
                    </a:lnTo>
                    <a:lnTo>
                      <a:pt x="59" y="224"/>
                    </a:lnTo>
                    <a:lnTo>
                      <a:pt x="59" y="210"/>
                    </a:lnTo>
                    <a:lnTo>
                      <a:pt x="39" y="210"/>
                    </a:lnTo>
                    <a:lnTo>
                      <a:pt x="39" y="198"/>
                    </a:lnTo>
                    <a:lnTo>
                      <a:pt x="59" y="198"/>
                    </a:lnTo>
                    <a:lnTo>
                      <a:pt x="59" y="184"/>
                    </a:lnTo>
                    <a:lnTo>
                      <a:pt x="39" y="184"/>
                    </a:lnTo>
                    <a:lnTo>
                      <a:pt x="39" y="172"/>
                    </a:lnTo>
                    <a:lnTo>
                      <a:pt x="72" y="142"/>
                    </a:lnTo>
                    <a:lnTo>
                      <a:pt x="161" y="142"/>
                    </a:lnTo>
                    <a:lnTo>
                      <a:pt x="161" y="160"/>
                    </a:lnTo>
                    <a:lnTo>
                      <a:pt x="133" y="160"/>
                    </a:lnTo>
                    <a:lnTo>
                      <a:pt x="133" y="174"/>
                    </a:lnTo>
                    <a:lnTo>
                      <a:pt x="161" y="174"/>
                    </a:lnTo>
                    <a:lnTo>
                      <a:pt x="161" y="229"/>
                    </a:lnTo>
                    <a:lnTo>
                      <a:pt x="133" y="229"/>
                    </a:lnTo>
                    <a:lnTo>
                      <a:pt x="133" y="243"/>
                    </a:lnTo>
                    <a:lnTo>
                      <a:pt x="161" y="243"/>
                    </a:lnTo>
                    <a:lnTo>
                      <a:pt x="161" y="283"/>
                    </a:lnTo>
                    <a:close/>
                    <a:moveTo>
                      <a:pt x="175" y="229"/>
                    </a:moveTo>
                    <a:lnTo>
                      <a:pt x="175" y="174"/>
                    </a:lnTo>
                    <a:lnTo>
                      <a:pt x="190" y="174"/>
                    </a:lnTo>
                    <a:lnTo>
                      <a:pt x="190" y="229"/>
                    </a:lnTo>
                    <a:lnTo>
                      <a:pt x="175" y="229"/>
                    </a:lnTo>
                    <a:close/>
                    <a:moveTo>
                      <a:pt x="221" y="259"/>
                    </a:moveTo>
                    <a:lnTo>
                      <a:pt x="205" y="259"/>
                    </a:lnTo>
                    <a:lnTo>
                      <a:pt x="205" y="243"/>
                    </a:lnTo>
                    <a:lnTo>
                      <a:pt x="208" y="243"/>
                    </a:lnTo>
                    <a:lnTo>
                      <a:pt x="217" y="243"/>
                    </a:lnTo>
                    <a:lnTo>
                      <a:pt x="221" y="243"/>
                    </a:lnTo>
                    <a:lnTo>
                      <a:pt x="221" y="259"/>
                    </a:lnTo>
                    <a:close/>
                    <a:moveTo>
                      <a:pt x="236" y="229"/>
                    </a:moveTo>
                    <a:lnTo>
                      <a:pt x="236" y="174"/>
                    </a:lnTo>
                    <a:lnTo>
                      <a:pt x="251" y="174"/>
                    </a:lnTo>
                    <a:lnTo>
                      <a:pt x="251" y="229"/>
                    </a:lnTo>
                    <a:lnTo>
                      <a:pt x="236" y="229"/>
                    </a:lnTo>
                    <a:close/>
                    <a:moveTo>
                      <a:pt x="265" y="243"/>
                    </a:moveTo>
                    <a:lnTo>
                      <a:pt x="293" y="243"/>
                    </a:lnTo>
                    <a:lnTo>
                      <a:pt x="293" y="229"/>
                    </a:lnTo>
                    <a:lnTo>
                      <a:pt x="265" y="229"/>
                    </a:lnTo>
                    <a:lnTo>
                      <a:pt x="265" y="174"/>
                    </a:lnTo>
                    <a:lnTo>
                      <a:pt x="293" y="174"/>
                    </a:lnTo>
                    <a:lnTo>
                      <a:pt x="293" y="160"/>
                    </a:lnTo>
                    <a:lnTo>
                      <a:pt x="265" y="160"/>
                    </a:lnTo>
                    <a:lnTo>
                      <a:pt x="265" y="142"/>
                    </a:lnTo>
                    <a:lnTo>
                      <a:pt x="353" y="142"/>
                    </a:lnTo>
                    <a:lnTo>
                      <a:pt x="387" y="172"/>
                    </a:lnTo>
                    <a:lnTo>
                      <a:pt x="387" y="184"/>
                    </a:lnTo>
                    <a:lnTo>
                      <a:pt x="367" y="184"/>
                    </a:lnTo>
                    <a:lnTo>
                      <a:pt x="367" y="198"/>
                    </a:lnTo>
                    <a:lnTo>
                      <a:pt x="387" y="198"/>
                    </a:lnTo>
                    <a:lnTo>
                      <a:pt x="387" y="210"/>
                    </a:lnTo>
                    <a:lnTo>
                      <a:pt x="367" y="210"/>
                    </a:lnTo>
                    <a:lnTo>
                      <a:pt x="367" y="224"/>
                    </a:lnTo>
                    <a:lnTo>
                      <a:pt x="387" y="224"/>
                    </a:lnTo>
                    <a:lnTo>
                      <a:pt x="387" y="236"/>
                    </a:lnTo>
                    <a:lnTo>
                      <a:pt x="367" y="236"/>
                    </a:lnTo>
                    <a:lnTo>
                      <a:pt x="367" y="250"/>
                    </a:lnTo>
                    <a:lnTo>
                      <a:pt x="387" y="250"/>
                    </a:lnTo>
                    <a:lnTo>
                      <a:pt x="387" y="283"/>
                    </a:lnTo>
                    <a:lnTo>
                      <a:pt x="265" y="283"/>
                    </a:lnTo>
                    <a:lnTo>
                      <a:pt x="265" y="243"/>
                    </a:lnTo>
                    <a:close/>
                    <a:moveTo>
                      <a:pt x="311" y="297"/>
                    </a:moveTo>
                    <a:lnTo>
                      <a:pt x="372" y="297"/>
                    </a:lnTo>
                    <a:lnTo>
                      <a:pt x="405" y="414"/>
                    </a:lnTo>
                    <a:lnTo>
                      <a:pt x="277" y="414"/>
                    </a:lnTo>
                    <a:lnTo>
                      <a:pt x="311" y="297"/>
                    </a:lnTo>
                    <a:close/>
                    <a:moveTo>
                      <a:pt x="412" y="462"/>
                    </a:moveTo>
                    <a:lnTo>
                      <a:pt x="270" y="462"/>
                    </a:lnTo>
                    <a:lnTo>
                      <a:pt x="270" y="428"/>
                    </a:lnTo>
                    <a:lnTo>
                      <a:pt x="412" y="428"/>
                    </a:lnTo>
                    <a:lnTo>
                      <a:pt x="412" y="46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/>
              <a:lstStyle/>
              <a:p>
                <a:pPr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1" name="Rounded Rectangle 35"/>
            <p:cNvSpPr/>
            <p:nvPr/>
          </p:nvSpPr>
          <p:spPr>
            <a:xfrm>
              <a:off x="697344" y="4901908"/>
              <a:ext cx="1465200" cy="32065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2" name="speed"/>
            <p:cNvSpPr txBox="1">
              <a:spLocks noChangeArrowheads="1"/>
            </p:cNvSpPr>
            <p:nvPr/>
          </p:nvSpPr>
          <p:spPr bwMode="auto">
            <a:xfrm>
              <a:off x="368864" y="5313207"/>
              <a:ext cx="2122159" cy="615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Basic :          </a:t>
              </a:r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xgboost</a:t>
              </a:r>
              <a:endParaRPr lang="en-US" altLang="ko-KR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Advanced: </a:t>
              </a:r>
              <a:r>
                <a: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xgb.train</a:t>
              </a:r>
              <a:endParaRPr lang="en-US" altLang="ko-KR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speed"/>
            <p:cNvSpPr txBox="1">
              <a:spLocks noChangeArrowheads="1"/>
            </p:cNvSpPr>
            <p:nvPr/>
          </p:nvSpPr>
          <p:spPr bwMode="auto">
            <a:xfrm>
              <a:off x="1018408" y="4923757"/>
              <a:ext cx="823075" cy="27698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</a:rPr>
                <a:t>training</a:t>
              </a: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8435138" y="2126095"/>
            <a:ext cx="2498697" cy="2795003"/>
            <a:chOff x="3195966" y="2159774"/>
            <a:chExt cx="2498697" cy="2795003"/>
          </a:xfrm>
        </p:grpSpPr>
        <p:grpSp>
          <p:nvGrpSpPr>
            <p:cNvPr id="86" name="Group 5"/>
            <p:cNvGrpSpPr>
              <a:grpSpLocks/>
            </p:cNvGrpSpPr>
            <p:nvPr/>
          </p:nvGrpSpPr>
          <p:grpSpPr bwMode="auto">
            <a:xfrm>
              <a:off x="3691487" y="2159774"/>
              <a:ext cx="1463674" cy="1463675"/>
              <a:chOff x="938800" y="2303770"/>
              <a:chExt cx="1106899" cy="1106899"/>
            </a:xfrm>
          </p:grpSpPr>
          <p:sp>
            <p:nvSpPr>
              <p:cNvPr id="87" name="Oval 6"/>
              <p:cNvSpPr/>
              <p:nvPr/>
            </p:nvSpPr>
            <p:spPr>
              <a:xfrm>
                <a:off x="938800" y="2303770"/>
                <a:ext cx="1106899" cy="1106899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88" name="Group 7"/>
              <p:cNvGrpSpPr/>
              <p:nvPr/>
            </p:nvGrpSpPr>
            <p:grpSpPr>
              <a:xfrm>
                <a:off x="1232554" y="2561215"/>
                <a:ext cx="519393" cy="592010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89" name="Freeform 6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ectangle 7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8"/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 9"/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Rectangle 10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11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12"/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13"/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14"/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15"/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99" name="Rounded Rectangle 35"/>
            <p:cNvSpPr/>
            <p:nvPr/>
          </p:nvSpPr>
          <p:spPr bwMode="auto">
            <a:xfrm>
              <a:off x="3690232" y="3796650"/>
              <a:ext cx="1465261" cy="32067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3995665" y="3817064"/>
              <a:ext cx="819520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</a:rPr>
                <a:t>booster</a:t>
              </a:r>
            </a:p>
          </p:txBody>
        </p:sp>
        <p:sp>
          <p:nvSpPr>
            <p:cNvPr id="102" name="speed"/>
            <p:cNvSpPr txBox="1">
              <a:spLocks noChangeArrowheads="1"/>
            </p:cNvSpPr>
            <p:nvPr/>
          </p:nvSpPr>
          <p:spPr bwMode="auto">
            <a:xfrm>
              <a:off x="3195966" y="4339224"/>
              <a:ext cx="2498697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nonlinear link: “</a:t>
              </a:r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gbtree</a:t>
              </a: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” </a:t>
              </a:r>
            </a:p>
            <a:p>
              <a:pPr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linear link: “</a:t>
              </a:r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gblinear</a:t>
              </a: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”</a:t>
              </a: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83" y="5668786"/>
            <a:ext cx="6203872" cy="961406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177247" y="2140374"/>
            <a:ext cx="1517056" cy="3011159"/>
            <a:chOff x="8888120" y="2105720"/>
            <a:chExt cx="1517056" cy="3011159"/>
          </a:xfrm>
        </p:grpSpPr>
        <p:grpSp>
          <p:nvGrpSpPr>
            <p:cNvPr id="124" name="Group 18"/>
            <p:cNvGrpSpPr>
              <a:grpSpLocks/>
            </p:cNvGrpSpPr>
            <p:nvPr/>
          </p:nvGrpSpPr>
          <p:grpSpPr bwMode="auto">
            <a:xfrm>
              <a:off x="8888120" y="2105720"/>
              <a:ext cx="1439678" cy="1439679"/>
              <a:chOff x="938800" y="4750859"/>
              <a:chExt cx="1106899" cy="1106899"/>
            </a:xfrm>
          </p:grpSpPr>
          <p:sp>
            <p:nvSpPr>
              <p:cNvPr id="125" name="Oval 19"/>
              <p:cNvSpPr/>
              <p:nvPr/>
            </p:nvSpPr>
            <p:spPr>
              <a:xfrm>
                <a:off x="938800" y="4750859"/>
                <a:ext cx="1106899" cy="1106899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26" name="Group 20"/>
              <p:cNvGrpSpPr/>
              <p:nvPr/>
            </p:nvGrpSpPr>
            <p:grpSpPr>
              <a:xfrm>
                <a:off x="1206707" y="5072921"/>
                <a:ext cx="571087" cy="462777"/>
                <a:chOff x="5145088" y="3205163"/>
                <a:chExt cx="736600" cy="596900"/>
              </a:xfrm>
              <a:solidFill>
                <a:schemeClr val="bg1"/>
              </a:solidFill>
            </p:grpSpPr>
            <p:sp>
              <p:nvSpPr>
                <p:cNvPr id="127" name="Freeform 26"/>
                <p:cNvSpPr>
                  <a:spLocks noEditPoints="1"/>
                </p:cNvSpPr>
                <p:nvPr/>
              </p:nvSpPr>
              <p:spPr bwMode="auto">
                <a:xfrm>
                  <a:off x="5145088" y="3205163"/>
                  <a:ext cx="736600" cy="596900"/>
                </a:xfrm>
                <a:custGeom>
                  <a:avLst/>
                  <a:gdLst>
                    <a:gd name="T0" fmla="*/ 464 w 464"/>
                    <a:gd name="T1" fmla="*/ 52 h 376"/>
                    <a:gd name="T2" fmla="*/ 464 w 464"/>
                    <a:gd name="T3" fmla="*/ 0 h 376"/>
                    <a:gd name="T4" fmla="*/ 0 w 464"/>
                    <a:gd name="T5" fmla="*/ 0 h 376"/>
                    <a:gd name="T6" fmla="*/ 0 w 464"/>
                    <a:gd name="T7" fmla="*/ 52 h 376"/>
                    <a:gd name="T8" fmla="*/ 10 w 464"/>
                    <a:gd name="T9" fmla="*/ 52 h 376"/>
                    <a:gd name="T10" fmla="*/ 10 w 464"/>
                    <a:gd name="T11" fmla="*/ 281 h 376"/>
                    <a:gd name="T12" fmla="*/ 0 w 464"/>
                    <a:gd name="T13" fmla="*/ 281 h 376"/>
                    <a:gd name="T14" fmla="*/ 0 w 464"/>
                    <a:gd name="T15" fmla="*/ 320 h 376"/>
                    <a:gd name="T16" fmla="*/ 153 w 464"/>
                    <a:gd name="T17" fmla="*/ 320 h 376"/>
                    <a:gd name="T18" fmla="*/ 115 w 464"/>
                    <a:gd name="T19" fmla="*/ 368 h 376"/>
                    <a:gd name="T20" fmla="*/ 126 w 464"/>
                    <a:gd name="T21" fmla="*/ 376 h 376"/>
                    <a:gd name="T22" fmla="*/ 171 w 464"/>
                    <a:gd name="T23" fmla="*/ 320 h 376"/>
                    <a:gd name="T24" fmla="*/ 224 w 464"/>
                    <a:gd name="T25" fmla="*/ 320 h 376"/>
                    <a:gd name="T26" fmla="*/ 224 w 464"/>
                    <a:gd name="T27" fmla="*/ 372 h 376"/>
                    <a:gd name="T28" fmla="*/ 238 w 464"/>
                    <a:gd name="T29" fmla="*/ 372 h 376"/>
                    <a:gd name="T30" fmla="*/ 238 w 464"/>
                    <a:gd name="T31" fmla="*/ 320 h 376"/>
                    <a:gd name="T32" fmla="*/ 292 w 464"/>
                    <a:gd name="T33" fmla="*/ 320 h 376"/>
                    <a:gd name="T34" fmla="*/ 337 w 464"/>
                    <a:gd name="T35" fmla="*/ 376 h 376"/>
                    <a:gd name="T36" fmla="*/ 348 w 464"/>
                    <a:gd name="T37" fmla="*/ 368 h 376"/>
                    <a:gd name="T38" fmla="*/ 310 w 464"/>
                    <a:gd name="T39" fmla="*/ 320 h 376"/>
                    <a:gd name="T40" fmla="*/ 464 w 464"/>
                    <a:gd name="T41" fmla="*/ 320 h 376"/>
                    <a:gd name="T42" fmla="*/ 464 w 464"/>
                    <a:gd name="T43" fmla="*/ 281 h 376"/>
                    <a:gd name="T44" fmla="*/ 452 w 464"/>
                    <a:gd name="T45" fmla="*/ 281 h 376"/>
                    <a:gd name="T46" fmla="*/ 452 w 464"/>
                    <a:gd name="T47" fmla="*/ 52 h 376"/>
                    <a:gd name="T48" fmla="*/ 464 w 464"/>
                    <a:gd name="T49" fmla="*/ 52 h 376"/>
                    <a:gd name="T50" fmla="*/ 449 w 464"/>
                    <a:gd name="T51" fmla="*/ 306 h 376"/>
                    <a:gd name="T52" fmla="*/ 14 w 464"/>
                    <a:gd name="T53" fmla="*/ 306 h 376"/>
                    <a:gd name="T54" fmla="*/ 14 w 464"/>
                    <a:gd name="T55" fmla="*/ 295 h 376"/>
                    <a:gd name="T56" fmla="*/ 449 w 464"/>
                    <a:gd name="T57" fmla="*/ 295 h 376"/>
                    <a:gd name="T58" fmla="*/ 449 w 464"/>
                    <a:gd name="T59" fmla="*/ 306 h 376"/>
                    <a:gd name="T60" fmla="*/ 14 w 464"/>
                    <a:gd name="T61" fmla="*/ 14 h 376"/>
                    <a:gd name="T62" fmla="*/ 449 w 464"/>
                    <a:gd name="T63" fmla="*/ 14 h 376"/>
                    <a:gd name="T64" fmla="*/ 449 w 464"/>
                    <a:gd name="T65" fmla="*/ 38 h 376"/>
                    <a:gd name="T66" fmla="*/ 14 w 464"/>
                    <a:gd name="T67" fmla="*/ 38 h 376"/>
                    <a:gd name="T68" fmla="*/ 14 w 464"/>
                    <a:gd name="T69" fmla="*/ 14 h 376"/>
                    <a:gd name="T70" fmla="*/ 438 w 464"/>
                    <a:gd name="T71" fmla="*/ 280 h 376"/>
                    <a:gd name="T72" fmla="*/ 26 w 464"/>
                    <a:gd name="T73" fmla="*/ 280 h 376"/>
                    <a:gd name="T74" fmla="*/ 26 w 464"/>
                    <a:gd name="T75" fmla="*/ 52 h 376"/>
                    <a:gd name="T76" fmla="*/ 438 w 464"/>
                    <a:gd name="T77" fmla="*/ 52 h 376"/>
                    <a:gd name="T78" fmla="*/ 438 w 464"/>
                    <a:gd name="T79" fmla="*/ 28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64" h="376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27"/>
                <p:cNvSpPr>
                  <a:spLocks noEditPoints="1"/>
                </p:cNvSpPr>
                <p:nvPr/>
              </p:nvSpPr>
              <p:spPr bwMode="auto">
                <a:xfrm>
                  <a:off x="5221288" y="3425825"/>
                  <a:ext cx="174625" cy="188913"/>
                </a:xfrm>
                <a:custGeom>
                  <a:avLst/>
                  <a:gdLst>
                    <a:gd name="T0" fmla="*/ 46 w 110"/>
                    <a:gd name="T1" fmla="*/ 119 h 119"/>
                    <a:gd name="T2" fmla="*/ 65 w 110"/>
                    <a:gd name="T3" fmla="*/ 119 h 119"/>
                    <a:gd name="T4" fmla="*/ 78 w 110"/>
                    <a:gd name="T5" fmla="*/ 119 h 119"/>
                    <a:gd name="T6" fmla="*/ 110 w 110"/>
                    <a:gd name="T7" fmla="*/ 119 h 119"/>
                    <a:gd name="T8" fmla="*/ 110 w 110"/>
                    <a:gd name="T9" fmla="*/ 29 h 119"/>
                    <a:gd name="T10" fmla="*/ 78 w 110"/>
                    <a:gd name="T11" fmla="*/ 29 h 119"/>
                    <a:gd name="T12" fmla="*/ 78 w 110"/>
                    <a:gd name="T13" fmla="*/ 0 h 119"/>
                    <a:gd name="T14" fmla="*/ 33 w 110"/>
                    <a:gd name="T15" fmla="*/ 0 h 119"/>
                    <a:gd name="T16" fmla="*/ 33 w 110"/>
                    <a:gd name="T17" fmla="*/ 53 h 119"/>
                    <a:gd name="T18" fmla="*/ 0 w 110"/>
                    <a:gd name="T19" fmla="*/ 53 h 119"/>
                    <a:gd name="T20" fmla="*/ 0 w 110"/>
                    <a:gd name="T21" fmla="*/ 119 h 119"/>
                    <a:gd name="T22" fmla="*/ 33 w 110"/>
                    <a:gd name="T23" fmla="*/ 119 h 119"/>
                    <a:gd name="T24" fmla="*/ 46 w 110"/>
                    <a:gd name="T25" fmla="*/ 119 h 119"/>
                    <a:gd name="T26" fmla="*/ 80 w 110"/>
                    <a:gd name="T27" fmla="*/ 43 h 119"/>
                    <a:gd name="T28" fmla="*/ 96 w 110"/>
                    <a:gd name="T29" fmla="*/ 43 h 119"/>
                    <a:gd name="T30" fmla="*/ 96 w 110"/>
                    <a:gd name="T31" fmla="*/ 105 h 119"/>
                    <a:gd name="T32" fmla="*/ 80 w 110"/>
                    <a:gd name="T33" fmla="*/ 105 h 119"/>
                    <a:gd name="T34" fmla="*/ 80 w 110"/>
                    <a:gd name="T35" fmla="*/ 43 h 119"/>
                    <a:gd name="T36" fmla="*/ 47 w 110"/>
                    <a:gd name="T37" fmla="*/ 14 h 119"/>
                    <a:gd name="T38" fmla="*/ 64 w 110"/>
                    <a:gd name="T39" fmla="*/ 14 h 119"/>
                    <a:gd name="T40" fmla="*/ 64 w 110"/>
                    <a:gd name="T41" fmla="*/ 105 h 119"/>
                    <a:gd name="T42" fmla="*/ 47 w 110"/>
                    <a:gd name="T43" fmla="*/ 105 h 119"/>
                    <a:gd name="T44" fmla="*/ 47 w 110"/>
                    <a:gd name="T45" fmla="*/ 14 h 119"/>
                    <a:gd name="T46" fmla="*/ 32 w 110"/>
                    <a:gd name="T47" fmla="*/ 105 h 119"/>
                    <a:gd name="T48" fmla="*/ 14 w 110"/>
                    <a:gd name="T49" fmla="*/ 105 h 119"/>
                    <a:gd name="T50" fmla="*/ 14 w 110"/>
                    <a:gd name="T51" fmla="*/ 67 h 119"/>
                    <a:gd name="T52" fmla="*/ 32 w 110"/>
                    <a:gd name="T53" fmla="*/ 67 h 119"/>
                    <a:gd name="T54" fmla="*/ 32 w 110"/>
                    <a:gd name="T55" fmla="*/ 10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9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28"/>
                <p:cNvSpPr>
                  <a:spLocks noEditPoints="1"/>
                </p:cNvSpPr>
                <p:nvPr/>
              </p:nvSpPr>
              <p:spPr bwMode="auto">
                <a:xfrm>
                  <a:off x="5424488" y="3427413"/>
                  <a:ext cx="174625" cy="187325"/>
                </a:xfrm>
                <a:custGeom>
                  <a:avLst/>
                  <a:gdLst>
                    <a:gd name="T0" fmla="*/ 45 w 110"/>
                    <a:gd name="T1" fmla="*/ 118 h 118"/>
                    <a:gd name="T2" fmla="*/ 77 w 110"/>
                    <a:gd name="T3" fmla="*/ 118 h 118"/>
                    <a:gd name="T4" fmla="*/ 77 w 110"/>
                    <a:gd name="T5" fmla="*/ 118 h 118"/>
                    <a:gd name="T6" fmla="*/ 110 w 110"/>
                    <a:gd name="T7" fmla="*/ 118 h 118"/>
                    <a:gd name="T8" fmla="*/ 110 w 110"/>
                    <a:gd name="T9" fmla="*/ 0 h 118"/>
                    <a:gd name="T10" fmla="*/ 64 w 110"/>
                    <a:gd name="T11" fmla="*/ 0 h 118"/>
                    <a:gd name="T12" fmla="*/ 64 w 110"/>
                    <a:gd name="T13" fmla="*/ 39 h 118"/>
                    <a:gd name="T14" fmla="*/ 32 w 110"/>
                    <a:gd name="T15" fmla="*/ 39 h 118"/>
                    <a:gd name="T16" fmla="*/ 32 w 110"/>
                    <a:gd name="T17" fmla="*/ 73 h 118"/>
                    <a:gd name="T18" fmla="*/ 0 w 110"/>
                    <a:gd name="T19" fmla="*/ 73 h 118"/>
                    <a:gd name="T20" fmla="*/ 0 w 110"/>
                    <a:gd name="T21" fmla="*/ 118 h 118"/>
                    <a:gd name="T22" fmla="*/ 32 w 110"/>
                    <a:gd name="T23" fmla="*/ 118 h 118"/>
                    <a:gd name="T24" fmla="*/ 45 w 110"/>
                    <a:gd name="T25" fmla="*/ 118 h 118"/>
                    <a:gd name="T26" fmla="*/ 80 w 110"/>
                    <a:gd name="T27" fmla="*/ 14 h 118"/>
                    <a:gd name="T28" fmla="*/ 96 w 110"/>
                    <a:gd name="T29" fmla="*/ 14 h 118"/>
                    <a:gd name="T30" fmla="*/ 96 w 110"/>
                    <a:gd name="T31" fmla="*/ 104 h 118"/>
                    <a:gd name="T32" fmla="*/ 80 w 110"/>
                    <a:gd name="T33" fmla="*/ 104 h 118"/>
                    <a:gd name="T34" fmla="*/ 80 w 110"/>
                    <a:gd name="T35" fmla="*/ 14 h 118"/>
                    <a:gd name="T36" fmla="*/ 46 w 110"/>
                    <a:gd name="T37" fmla="*/ 53 h 118"/>
                    <a:gd name="T38" fmla="*/ 63 w 110"/>
                    <a:gd name="T39" fmla="*/ 53 h 118"/>
                    <a:gd name="T40" fmla="*/ 63 w 110"/>
                    <a:gd name="T41" fmla="*/ 104 h 118"/>
                    <a:gd name="T42" fmla="*/ 46 w 110"/>
                    <a:gd name="T43" fmla="*/ 104 h 118"/>
                    <a:gd name="T44" fmla="*/ 46 w 110"/>
                    <a:gd name="T45" fmla="*/ 53 h 118"/>
                    <a:gd name="T46" fmla="*/ 31 w 110"/>
                    <a:gd name="T47" fmla="*/ 104 h 118"/>
                    <a:gd name="T48" fmla="*/ 14 w 110"/>
                    <a:gd name="T49" fmla="*/ 104 h 118"/>
                    <a:gd name="T50" fmla="*/ 14 w 110"/>
                    <a:gd name="T51" fmla="*/ 87 h 118"/>
                    <a:gd name="T52" fmla="*/ 31 w 110"/>
                    <a:gd name="T53" fmla="*/ 87 h 118"/>
                    <a:gd name="T54" fmla="*/ 31 w 110"/>
                    <a:gd name="T55" fmla="*/ 10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8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29"/>
                <p:cNvSpPr>
                  <a:spLocks noEditPoints="1"/>
                </p:cNvSpPr>
                <p:nvPr/>
              </p:nvSpPr>
              <p:spPr bwMode="auto">
                <a:xfrm>
                  <a:off x="5626100" y="3409950"/>
                  <a:ext cx="174625" cy="204788"/>
                </a:xfrm>
                <a:custGeom>
                  <a:avLst/>
                  <a:gdLst>
                    <a:gd name="T0" fmla="*/ 45 w 110"/>
                    <a:gd name="T1" fmla="*/ 129 h 129"/>
                    <a:gd name="T2" fmla="*/ 65 w 110"/>
                    <a:gd name="T3" fmla="*/ 129 h 129"/>
                    <a:gd name="T4" fmla="*/ 78 w 110"/>
                    <a:gd name="T5" fmla="*/ 129 h 129"/>
                    <a:gd name="T6" fmla="*/ 110 w 110"/>
                    <a:gd name="T7" fmla="*/ 129 h 129"/>
                    <a:gd name="T8" fmla="*/ 110 w 110"/>
                    <a:gd name="T9" fmla="*/ 0 h 129"/>
                    <a:gd name="T10" fmla="*/ 65 w 110"/>
                    <a:gd name="T11" fmla="*/ 0 h 129"/>
                    <a:gd name="T12" fmla="*/ 65 w 110"/>
                    <a:gd name="T13" fmla="*/ 80 h 129"/>
                    <a:gd name="T14" fmla="*/ 45 w 110"/>
                    <a:gd name="T15" fmla="*/ 80 h 129"/>
                    <a:gd name="T16" fmla="*/ 45 w 110"/>
                    <a:gd name="T17" fmla="*/ 47 h 129"/>
                    <a:gd name="T18" fmla="*/ 0 w 110"/>
                    <a:gd name="T19" fmla="*/ 47 h 129"/>
                    <a:gd name="T20" fmla="*/ 0 w 110"/>
                    <a:gd name="T21" fmla="*/ 129 h 129"/>
                    <a:gd name="T22" fmla="*/ 32 w 110"/>
                    <a:gd name="T23" fmla="*/ 129 h 129"/>
                    <a:gd name="T24" fmla="*/ 45 w 110"/>
                    <a:gd name="T25" fmla="*/ 129 h 129"/>
                    <a:gd name="T26" fmla="*/ 80 w 110"/>
                    <a:gd name="T27" fmla="*/ 14 h 129"/>
                    <a:gd name="T28" fmla="*/ 96 w 110"/>
                    <a:gd name="T29" fmla="*/ 14 h 129"/>
                    <a:gd name="T30" fmla="*/ 96 w 110"/>
                    <a:gd name="T31" fmla="*/ 115 h 129"/>
                    <a:gd name="T32" fmla="*/ 80 w 110"/>
                    <a:gd name="T33" fmla="*/ 115 h 129"/>
                    <a:gd name="T34" fmla="*/ 80 w 110"/>
                    <a:gd name="T35" fmla="*/ 14 h 129"/>
                    <a:gd name="T36" fmla="*/ 47 w 110"/>
                    <a:gd name="T37" fmla="*/ 94 h 129"/>
                    <a:gd name="T38" fmla="*/ 64 w 110"/>
                    <a:gd name="T39" fmla="*/ 94 h 129"/>
                    <a:gd name="T40" fmla="*/ 64 w 110"/>
                    <a:gd name="T41" fmla="*/ 115 h 129"/>
                    <a:gd name="T42" fmla="*/ 47 w 110"/>
                    <a:gd name="T43" fmla="*/ 115 h 129"/>
                    <a:gd name="T44" fmla="*/ 47 w 110"/>
                    <a:gd name="T45" fmla="*/ 94 h 129"/>
                    <a:gd name="T46" fmla="*/ 31 w 110"/>
                    <a:gd name="T47" fmla="*/ 115 h 129"/>
                    <a:gd name="T48" fmla="*/ 14 w 110"/>
                    <a:gd name="T49" fmla="*/ 115 h 129"/>
                    <a:gd name="T50" fmla="*/ 14 w 110"/>
                    <a:gd name="T51" fmla="*/ 61 h 129"/>
                    <a:gd name="T52" fmla="*/ 31 w 110"/>
                    <a:gd name="T53" fmla="*/ 61 h 129"/>
                    <a:gd name="T54" fmla="*/ 31 w 110"/>
                    <a:gd name="T55" fmla="*/ 11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29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30"/>
                <p:cNvSpPr>
                  <a:spLocks noChangeArrowheads="1"/>
                </p:cNvSpPr>
                <p:nvPr/>
              </p:nvSpPr>
              <p:spPr bwMode="auto">
                <a:xfrm>
                  <a:off x="5226050" y="3333750"/>
                  <a:ext cx="176213" cy="22225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31"/>
                <p:cNvSpPr>
                  <a:spLocks noChangeArrowheads="1"/>
                </p:cNvSpPr>
                <p:nvPr/>
              </p:nvSpPr>
              <p:spPr bwMode="auto">
                <a:xfrm>
                  <a:off x="5226050" y="3373438"/>
                  <a:ext cx="71438" cy="25400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3" name="Rounded Rectangle 35"/>
            <p:cNvSpPr/>
            <p:nvPr/>
          </p:nvSpPr>
          <p:spPr bwMode="auto">
            <a:xfrm>
              <a:off x="8888120" y="3733548"/>
              <a:ext cx="1465261" cy="32067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35" name="speed"/>
            <p:cNvSpPr txBox="1">
              <a:spLocks noChangeArrowheads="1"/>
            </p:cNvSpPr>
            <p:nvPr/>
          </p:nvSpPr>
          <p:spPr bwMode="auto">
            <a:xfrm>
              <a:off x="9409119" y="3767912"/>
              <a:ext cx="474425" cy="2769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</a:rPr>
                <a:t>data</a:t>
              </a:r>
            </a:p>
          </p:txBody>
        </p:sp>
        <p:sp>
          <p:nvSpPr>
            <p:cNvPr id="136" name="speed"/>
            <p:cNvSpPr txBox="1">
              <a:spLocks noChangeArrowheads="1"/>
            </p:cNvSpPr>
            <p:nvPr/>
          </p:nvSpPr>
          <p:spPr bwMode="auto">
            <a:xfrm>
              <a:off x="8983633" y="4193549"/>
              <a:ext cx="1421543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Sparse matrix</a:t>
              </a:r>
            </a:p>
            <a:p>
              <a:pPr latinLnBrk="1">
                <a:defRPr/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Dense matrix</a:t>
              </a:r>
            </a:p>
            <a:p>
              <a:pPr latinLnBrk="1">
                <a:defRPr/>
              </a:pPr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Xgb.DMatrix</a:t>
              </a:r>
              <a:endParaRPr lang="en-US" altLang="ko-KR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22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3015</TotalTime>
  <Words>715</Words>
  <Application>Microsoft Macintosh PowerPoint</Application>
  <PresentationFormat>寬螢幕</PresentationFormat>
  <Paragraphs>164</Paragraphs>
  <Slides>17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新細明體</vt:lpstr>
      <vt:lpstr>Arial Unicode MS</vt:lpstr>
      <vt:lpstr>Atlas Grotesk</vt:lpstr>
      <vt:lpstr>맑은 고딕</vt:lpstr>
      <vt:lpstr>宋体</vt:lpstr>
      <vt:lpstr>Arial</vt:lpstr>
      <vt:lpstr>Calibri</vt:lpstr>
      <vt:lpstr>Menlo</vt:lpstr>
      <vt:lpstr>Tahoma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Xgboost應用</vt:lpstr>
      <vt:lpstr>Xgboost應用</vt:lpstr>
      <vt:lpstr>Xgboost應用</vt:lpstr>
      <vt:lpstr>Xgboost應用</vt:lpstr>
      <vt:lpstr>Xgboost應用</vt:lpstr>
      <vt:lpstr>PowerPoint 簡報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Microsoft Office 使用者</cp:lastModifiedBy>
  <cp:revision>191</cp:revision>
  <dcterms:created xsi:type="dcterms:W3CDTF">2015-12-02T02:04:02Z</dcterms:created>
  <dcterms:modified xsi:type="dcterms:W3CDTF">2018-05-23T12:38:13Z</dcterms:modified>
</cp:coreProperties>
</file>